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8" r:id="rId2"/>
    <p:sldId id="256" r:id="rId3"/>
    <p:sldId id="272" r:id="rId4"/>
    <p:sldId id="259" r:id="rId5"/>
    <p:sldId id="261" r:id="rId6"/>
    <p:sldId id="260" r:id="rId7"/>
    <p:sldId id="263" r:id="rId8"/>
    <p:sldId id="264" r:id="rId9"/>
    <p:sldId id="265" r:id="rId10"/>
    <p:sldId id="262" r:id="rId11"/>
    <p:sldId id="271" r:id="rId12"/>
    <p:sldId id="266" r:id="rId13"/>
    <p:sldId id="267" r:id="rId14"/>
    <p:sldId id="270"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206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77" autoAdjust="0"/>
    <p:restoredTop sz="94660"/>
  </p:normalViewPr>
  <p:slideViewPr>
    <p:cSldViewPr>
      <p:cViewPr varScale="1">
        <p:scale>
          <a:sx n="88" d="100"/>
          <a:sy n="88" d="100"/>
        </p:scale>
        <p:origin x="-1104"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232B1F-9CCE-4610-B6E7-02AF3F625499}" type="datetimeFigureOut">
              <a:rPr lang="en-US" smtClean="0"/>
              <a:pPr/>
              <a:t>9/17/2020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GFWC MA Tools of the Trade ~ Club Leader's Day</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21ECE4-CCCF-41EA-8152-428D3DD5A25C}" type="slidenum">
              <a:rPr lang="en-US" smtClean="0"/>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C525B9-6E4D-489E-9DDB-98E541496276}" type="datetimeFigureOut">
              <a:rPr lang="en-US" smtClean="0"/>
              <a:pPr/>
              <a:t>9/17/2020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GFWC MA Tools of the Trade ~ Club Leader's Day</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754356-3C73-4AD9-8367-0752004DA8F0}" type="slidenum">
              <a:rPr lang="en-US" smtClean="0"/>
              <a:pPr/>
              <a:t>‹#›</a:t>
            </a:fld>
            <a:endParaRPr lang="en-US"/>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754356-3C73-4AD9-8367-0752004DA8F0}"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GFWC MA Tools of the Trade ~ Club Leader's Day</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C754356-3C73-4AD9-8367-0752004DA8F0}"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GFWC MA Tools of the Trade ~ Club Leader's Day</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smtClean="0"/>
              <a:t>GFWC MA Tools of the Trade ~ Club Leader's Day</a:t>
            </a:r>
            <a:endParaRPr lang="en-US"/>
          </a:p>
        </p:txBody>
      </p:sp>
      <p:sp>
        <p:nvSpPr>
          <p:cNvPr id="5" name="Slide Number Placeholder 4"/>
          <p:cNvSpPr>
            <a:spLocks noGrp="1"/>
          </p:cNvSpPr>
          <p:nvPr>
            <p:ph type="sldNum" sz="quarter" idx="11"/>
          </p:nvPr>
        </p:nvSpPr>
        <p:spPr/>
        <p:txBody>
          <a:bodyPr/>
          <a:lstStyle/>
          <a:p>
            <a:fld id="{0C754356-3C73-4AD9-8367-0752004DA8F0}"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2EFF00-37FD-4EFB-8705-7B0827987D38}" type="datetime1">
              <a:rPr lang="en-US" smtClean="0"/>
              <a:pPr/>
              <a:t>9/17/2020</a:t>
            </a:fld>
            <a:endParaRPr lang="en-US"/>
          </a:p>
        </p:txBody>
      </p:sp>
      <p:sp>
        <p:nvSpPr>
          <p:cNvPr id="5" name="Footer Placeholder 4"/>
          <p:cNvSpPr>
            <a:spLocks noGrp="1"/>
          </p:cNvSpPr>
          <p:nvPr>
            <p:ph type="ftr" sz="quarter" idx="11"/>
          </p:nvPr>
        </p:nvSpPr>
        <p:spPr/>
        <p:txBody>
          <a:bodyPr/>
          <a:lstStyle/>
          <a:p>
            <a:r>
              <a:rPr lang="en-US" smtClean="0"/>
              <a:t>GFWC MA                                                              Tools of the Trade ~ Club Leaders Day  September 19, 2020</a:t>
            </a:r>
            <a:endParaRPr lang="en-US"/>
          </a:p>
        </p:txBody>
      </p:sp>
      <p:sp>
        <p:nvSpPr>
          <p:cNvPr id="6" name="Slide Number Placeholder 5"/>
          <p:cNvSpPr>
            <a:spLocks noGrp="1"/>
          </p:cNvSpPr>
          <p:nvPr>
            <p:ph type="sldNum" sz="quarter" idx="12"/>
          </p:nvPr>
        </p:nvSpPr>
        <p:spPr/>
        <p:txBody>
          <a:bodyPr/>
          <a:lstStyle/>
          <a:p>
            <a:fld id="{25142A13-DFAD-4C18-9366-4D2E124DD76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CEB910-F393-407C-A5E1-809AE16B51AF}" type="datetime1">
              <a:rPr lang="en-US" smtClean="0"/>
              <a:pPr/>
              <a:t>9/17/2020</a:t>
            </a:fld>
            <a:endParaRPr lang="en-US"/>
          </a:p>
        </p:txBody>
      </p:sp>
      <p:sp>
        <p:nvSpPr>
          <p:cNvPr id="5" name="Footer Placeholder 4"/>
          <p:cNvSpPr>
            <a:spLocks noGrp="1"/>
          </p:cNvSpPr>
          <p:nvPr>
            <p:ph type="ftr" sz="quarter" idx="11"/>
          </p:nvPr>
        </p:nvSpPr>
        <p:spPr/>
        <p:txBody>
          <a:bodyPr/>
          <a:lstStyle/>
          <a:p>
            <a:r>
              <a:rPr lang="en-US" smtClean="0"/>
              <a:t>GFWC MA                                                              Tools of the Trade ~ Club Leaders Day  September 19, 2020</a:t>
            </a:r>
            <a:endParaRPr lang="en-US"/>
          </a:p>
        </p:txBody>
      </p:sp>
      <p:sp>
        <p:nvSpPr>
          <p:cNvPr id="6" name="Slide Number Placeholder 5"/>
          <p:cNvSpPr>
            <a:spLocks noGrp="1"/>
          </p:cNvSpPr>
          <p:nvPr>
            <p:ph type="sldNum" sz="quarter" idx="12"/>
          </p:nvPr>
        </p:nvSpPr>
        <p:spPr/>
        <p:txBody>
          <a:bodyPr/>
          <a:lstStyle/>
          <a:p>
            <a:fld id="{25142A13-DFAD-4C18-9366-4D2E124DD7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2EF753-98A8-4F86-9D83-991280787C48}" type="datetime1">
              <a:rPr lang="en-US" smtClean="0"/>
              <a:pPr/>
              <a:t>9/17/2020</a:t>
            </a:fld>
            <a:endParaRPr lang="en-US"/>
          </a:p>
        </p:txBody>
      </p:sp>
      <p:sp>
        <p:nvSpPr>
          <p:cNvPr id="5" name="Footer Placeholder 4"/>
          <p:cNvSpPr>
            <a:spLocks noGrp="1"/>
          </p:cNvSpPr>
          <p:nvPr>
            <p:ph type="ftr" sz="quarter" idx="11"/>
          </p:nvPr>
        </p:nvSpPr>
        <p:spPr/>
        <p:txBody>
          <a:bodyPr/>
          <a:lstStyle/>
          <a:p>
            <a:r>
              <a:rPr lang="en-US" smtClean="0"/>
              <a:t>GFWC MA                                                              Tools of the Trade ~ Club Leaders Day  September 19, 2020</a:t>
            </a:r>
            <a:endParaRPr lang="en-US"/>
          </a:p>
        </p:txBody>
      </p:sp>
      <p:sp>
        <p:nvSpPr>
          <p:cNvPr id="6" name="Slide Number Placeholder 5"/>
          <p:cNvSpPr>
            <a:spLocks noGrp="1"/>
          </p:cNvSpPr>
          <p:nvPr>
            <p:ph type="sldNum" sz="quarter" idx="12"/>
          </p:nvPr>
        </p:nvSpPr>
        <p:spPr/>
        <p:txBody>
          <a:bodyPr/>
          <a:lstStyle/>
          <a:p>
            <a:fld id="{25142A13-DFAD-4C18-9366-4D2E124DD7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80E23B-2778-486E-B3E4-0BB7C5AA0F73}" type="datetime1">
              <a:rPr lang="en-US" smtClean="0"/>
              <a:pPr/>
              <a:t>9/17/2020</a:t>
            </a:fld>
            <a:endParaRPr lang="en-US"/>
          </a:p>
        </p:txBody>
      </p:sp>
      <p:sp>
        <p:nvSpPr>
          <p:cNvPr id="5" name="Footer Placeholder 4"/>
          <p:cNvSpPr>
            <a:spLocks noGrp="1"/>
          </p:cNvSpPr>
          <p:nvPr>
            <p:ph type="ftr" sz="quarter" idx="11"/>
          </p:nvPr>
        </p:nvSpPr>
        <p:spPr/>
        <p:txBody>
          <a:bodyPr/>
          <a:lstStyle/>
          <a:p>
            <a:r>
              <a:rPr lang="en-US" smtClean="0"/>
              <a:t>GFWC MA                                                              Tools of the Trade ~ Club Leaders Day  September 19, 2020</a:t>
            </a:r>
            <a:endParaRPr lang="en-US"/>
          </a:p>
        </p:txBody>
      </p:sp>
      <p:sp>
        <p:nvSpPr>
          <p:cNvPr id="6" name="Slide Number Placeholder 5"/>
          <p:cNvSpPr>
            <a:spLocks noGrp="1"/>
          </p:cNvSpPr>
          <p:nvPr>
            <p:ph type="sldNum" sz="quarter" idx="12"/>
          </p:nvPr>
        </p:nvSpPr>
        <p:spPr/>
        <p:txBody>
          <a:bodyPr/>
          <a:lstStyle/>
          <a:p>
            <a:fld id="{25142A13-DFAD-4C18-9366-4D2E124DD7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51B973-6F1D-4FA6-B142-D4028309C2EE}" type="datetime1">
              <a:rPr lang="en-US" smtClean="0"/>
              <a:pPr/>
              <a:t>9/17/2020</a:t>
            </a:fld>
            <a:endParaRPr lang="en-US"/>
          </a:p>
        </p:txBody>
      </p:sp>
      <p:sp>
        <p:nvSpPr>
          <p:cNvPr id="5" name="Footer Placeholder 4"/>
          <p:cNvSpPr>
            <a:spLocks noGrp="1"/>
          </p:cNvSpPr>
          <p:nvPr>
            <p:ph type="ftr" sz="quarter" idx="11"/>
          </p:nvPr>
        </p:nvSpPr>
        <p:spPr/>
        <p:txBody>
          <a:bodyPr/>
          <a:lstStyle/>
          <a:p>
            <a:r>
              <a:rPr lang="en-US" smtClean="0"/>
              <a:t>GFWC MA                                                              Tools of the Trade ~ Club Leaders Day  September 19, 2020</a:t>
            </a:r>
            <a:endParaRPr lang="en-US"/>
          </a:p>
        </p:txBody>
      </p:sp>
      <p:sp>
        <p:nvSpPr>
          <p:cNvPr id="6" name="Slide Number Placeholder 5"/>
          <p:cNvSpPr>
            <a:spLocks noGrp="1"/>
          </p:cNvSpPr>
          <p:nvPr>
            <p:ph type="sldNum" sz="quarter" idx="12"/>
          </p:nvPr>
        </p:nvSpPr>
        <p:spPr/>
        <p:txBody>
          <a:bodyPr/>
          <a:lstStyle/>
          <a:p>
            <a:fld id="{25142A13-DFAD-4C18-9366-4D2E124DD76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876C18-24CF-4F9A-BB58-18ED78B0D9F3}" type="datetime1">
              <a:rPr lang="en-US" smtClean="0"/>
              <a:pPr/>
              <a:t>9/17/2020</a:t>
            </a:fld>
            <a:endParaRPr lang="en-US"/>
          </a:p>
        </p:txBody>
      </p:sp>
      <p:sp>
        <p:nvSpPr>
          <p:cNvPr id="6" name="Footer Placeholder 5"/>
          <p:cNvSpPr>
            <a:spLocks noGrp="1"/>
          </p:cNvSpPr>
          <p:nvPr>
            <p:ph type="ftr" sz="quarter" idx="11"/>
          </p:nvPr>
        </p:nvSpPr>
        <p:spPr/>
        <p:txBody>
          <a:bodyPr/>
          <a:lstStyle/>
          <a:p>
            <a:r>
              <a:rPr lang="en-US" smtClean="0"/>
              <a:t>GFWC MA                                                              Tools of the Trade ~ Club Leaders Day  September 19, 2020</a:t>
            </a:r>
            <a:endParaRPr lang="en-US"/>
          </a:p>
        </p:txBody>
      </p:sp>
      <p:sp>
        <p:nvSpPr>
          <p:cNvPr id="7" name="Slide Number Placeholder 6"/>
          <p:cNvSpPr>
            <a:spLocks noGrp="1"/>
          </p:cNvSpPr>
          <p:nvPr>
            <p:ph type="sldNum" sz="quarter" idx="12"/>
          </p:nvPr>
        </p:nvSpPr>
        <p:spPr/>
        <p:txBody>
          <a:bodyPr/>
          <a:lstStyle/>
          <a:p>
            <a:fld id="{25142A13-DFAD-4C18-9366-4D2E124DD7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832176-5327-483B-8B2D-5907D4F13818}" type="datetime1">
              <a:rPr lang="en-US" smtClean="0"/>
              <a:pPr/>
              <a:t>9/17/2020</a:t>
            </a:fld>
            <a:endParaRPr lang="en-US"/>
          </a:p>
        </p:txBody>
      </p:sp>
      <p:sp>
        <p:nvSpPr>
          <p:cNvPr id="8" name="Footer Placeholder 7"/>
          <p:cNvSpPr>
            <a:spLocks noGrp="1"/>
          </p:cNvSpPr>
          <p:nvPr>
            <p:ph type="ftr" sz="quarter" idx="11"/>
          </p:nvPr>
        </p:nvSpPr>
        <p:spPr/>
        <p:txBody>
          <a:bodyPr/>
          <a:lstStyle/>
          <a:p>
            <a:r>
              <a:rPr lang="en-US" smtClean="0"/>
              <a:t>GFWC MA                                                              Tools of the Trade ~ Club Leaders Day  September 19, 2020</a:t>
            </a:r>
            <a:endParaRPr lang="en-US"/>
          </a:p>
        </p:txBody>
      </p:sp>
      <p:sp>
        <p:nvSpPr>
          <p:cNvPr id="9" name="Slide Number Placeholder 8"/>
          <p:cNvSpPr>
            <a:spLocks noGrp="1"/>
          </p:cNvSpPr>
          <p:nvPr>
            <p:ph type="sldNum" sz="quarter" idx="12"/>
          </p:nvPr>
        </p:nvSpPr>
        <p:spPr/>
        <p:txBody>
          <a:bodyPr/>
          <a:lstStyle/>
          <a:p>
            <a:fld id="{25142A13-DFAD-4C18-9366-4D2E124DD7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26B3A3-30F5-4A69-899F-BCA067C7320F}" type="datetime1">
              <a:rPr lang="en-US" smtClean="0"/>
              <a:pPr/>
              <a:t>9/17/2020</a:t>
            </a:fld>
            <a:endParaRPr lang="en-US"/>
          </a:p>
        </p:txBody>
      </p:sp>
      <p:sp>
        <p:nvSpPr>
          <p:cNvPr id="4" name="Footer Placeholder 3"/>
          <p:cNvSpPr>
            <a:spLocks noGrp="1"/>
          </p:cNvSpPr>
          <p:nvPr>
            <p:ph type="ftr" sz="quarter" idx="11"/>
          </p:nvPr>
        </p:nvSpPr>
        <p:spPr/>
        <p:txBody>
          <a:bodyPr/>
          <a:lstStyle/>
          <a:p>
            <a:r>
              <a:rPr lang="en-US" smtClean="0"/>
              <a:t>GFWC MA                                                              Tools of the Trade ~ Club Leaders Day  September 19, 2020</a:t>
            </a:r>
            <a:endParaRPr lang="en-US"/>
          </a:p>
        </p:txBody>
      </p:sp>
      <p:sp>
        <p:nvSpPr>
          <p:cNvPr id="5" name="Slide Number Placeholder 4"/>
          <p:cNvSpPr>
            <a:spLocks noGrp="1"/>
          </p:cNvSpPr>
          <p:nvPr>
            <p:ph type="sldNum" sz="quarter" idx="12"/>
          </p:nvPr>
        </p:nvSpPr>
        <p:spPr/>
        <p:txBody>
          <a:bodyPr/>
          <a:lstStyle/>
          <a:p>
            <a:fld id="{25142A13-DFAD-4C18-9366-4D2E124DD7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36E0F4-C007-404E-BBDC-1059FD74C77C}" type="datetime1">
              <a:rPr lang="en-US" smtClean="0"/>
              <a:pPr/>
              <a:t>9/17/2020</a:t>
            </a:fld>
            <a:endParaRPr lang="en-US"/>
          </a:p>
        </p:txBody>
      </p:sp>
      <p:sp>
        <p:nvSpPr>
          <p:cNvPr id="3" name="Footer Placeholder 2"/>
          <p:cNvSpPr>
            <a:spLocks noGrp="1"/>
          </p:cNvSpPr>
          <p:nvPr>
            <p:ph type="ftr" sz="quarter" idx="11"/>
          </p:nvPr>
        </p:nvSpPr>
        <p:spPr/>
        <p:txBody>
          <a:bodyPr/>
          <a:lstStyle/>
          <a:p>
            <a:r>
              <a:rPr lang="en-US" smtClean="0"/>
              <a:t>GFWC MA                                                              Tools of the Trade ~ Club Leaders Day  September 19, 2020</a:t>
            </a:r>
            <a:endParaRPr lang="en-US"/>
          </a:p>
        </p:txBody>
      </p:sp>
      <p:sp>
        <p:nvSpPr>
          <p:cNvPr id="4" name="Slide Number Placeholder 3"/>
          <p:cNvSpPr>
            <a:spLocks noGrp="1"/>
          </p:cNvSpPr>
          <p:nvPr>
            <p:ph type="sldNum" sz="quarter" idx="12"/>
          </p:nvPr>
        </p:nvSpPr>
        <p:spPr/>
        <p:txBody>
          <a:bodyPr/>
          <a:lstStyle/>
          <a:p>
            <a:fld id="{25142A13-DFAD-4C18-9366-4D2E124DD7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67FCB9-7557-4DEC-8182-9EFF1CB3401C}" type="datetime1">
              <a:rPr lang="en-US" smtClean="0"/>
              <a:pPr/>
              <a:t>9/17/2020</a:t>
            </a:fld>
            <a:endParaRPr lang="en-US"/>
          </a:p>
        </p:txBody>
      </p:sp>
      <p:sp>
        <p:nvSpPr>
          <p:cNvPr id="6" name="Footer Placeholder 5"/>
          <p:cNvSpPr>
            <a:spLocks noGrp="1"/>
          </p:cNvSpPr>
          <p:nvPr>
            <p:ph type="ftr" sz="quarter" idx="11"/>
          </p:nvPr>
        </p:nvSpPr>
        <p:spPr/>
        <p:txBody>
          <a:bodyPr/>
          <a:lstStyle/>
          <a:p>
            <a:r>
              <a:rPr lang="en-US" smtClean="0"/>
              <a:t>GFWC MA                                                              Tools of the Trade ~ Club Leaders Day  September 19, 2020</a:t>
            </a:r>
            <a:endParaRPr lang="en-US"/>
          </a:p>
        </p:txBody>
      </p:sp>
      <p:sp>
        <p:nvSpPr>
          <p:cNvPr id="7" name="Slide Number Placeholder 6"/>
          <p:cNvSpPr>
            <a:spLocks noGrp="1"/>
          </p:cNvSpPr>
          <p:nvPr>
            <p:ph type="sldNum" sz="quarter" idx="12"/>
          </p:nvPr>
        </p:nvSpPr>
        <p:spPr/>
        <p:txBody>
          <a:bodyPr/>
          <a:lstStyle/>
          <a:p>
            <a:fld id="{25142A13-DFAD-4C18-9366-4D2E124DD7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8C16F-7151-4319-A4D9-595DA6091834}" type="datetime1">
              <a:rPr lang="en-US" smtClean="0"/>
              <a:pPr/>
              <a:t>9/17/2020</a:t>
            </a:fld>
            <a:endParaRPr lang="en-US"/>
          </a:p>
        </p:txBody>
      </p:sp>
      <p:sp>
        <p:nvSpPr>
          <p:cNvPr id="6" name="Footer Placeholder 5"/>
          <p:cNvSpPr>
            <a:spLocks noGrp="1"/>
          </p:cNvSpPr>
          <p:nvPr>
            <p:ph type="ftr" sz="quarter" idx="11"/>
          </p:nvPr>
        </p:nvSpPr>
        <p:spPr/>
        <p:txBody>
          <a:bodyPr/>
          <a:lstStyle/>
          <a:p>
            <a:r>
              <a:rPr lang="en-US" smtClean="0"/>
              <a:t>GFWC MA                                                              Tools of the Trade ~ Club Leaders Day  September 19, 2020</a:t>
            </a:r>
            <a:endParaRPr lang="en-US"/>
          </a:p>
        </p:txBody>
      </p:sp>
      <p:sp>
        <p:nvSpPr>
          <p:cNvPr id="7" name="Slide Number Placeholder 6"/>
          <p:cNvSpPr>
            <a:spLocks noGrp="1"/>
          </p:cNvSpPr>
          <p:nvPr>
            <p:ph type="sldNum" sz="quarter" idx="12"/>
          </p:nvPr>
        </p:nvSpPr>
        <p:spPr/>
        <p:txBody>
          <a:bodyPr/>
          <a:lstStyle/>
          <a:p>
            <a:fld id="{25142A13-DFAD-4C18-9366-4D2E124DD76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BD6A1E-9526-4927-86B6-1C8466A3E178}" type="datetime1">
              <a:rPr lang="en-US" smtClean="0"/>
              <a:pPr/>
              <a:t>9/17/2020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GFWC MA                                                              Tools of the Trade ~ Club Leaders Day  September 19, 2020</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42A13-DFAD-4C18-9366-4D2E124DD76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2.png"/><Relationship Id="rId2" Type="http://schemas.openxmlformats.org/officeDocument/2006/relationships/hyperlink" Target="mailto:Treasurer@gfwcma.org" TargetMode="Externa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wmf"/><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hyperlink" Target="mailto:Treasurer@gfwcma.org" TargetMode="External"/><Relationship Id="rId7" Type="http://schemas.openxmlformats.org/officeDocument/2006/relationships/image" Target="../media/image13.png"/><Relationship Id="rId2" Type="http://schemas.openxmlformats.org/officeDocument/2006/relationships/hyperlink" Target="../Tax%20Filing%20PP%20Presentation%202020.pptx" TargetMode="Externa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2.png"/><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mapgfwc@msn.com" TargetMode="Externa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jwnowak@charter.net"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jwnowak@charter.net" TargetMode="Externa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2.png"/><Relationship Id="rId4" Type="http://schemas.openxmlformats.org/officeDocument/2006/relationships/hyperlink" Target="../2020%20GFWCMA%20Statistical%20Form.docx" TargetMode="External"/></Relationships>
</file>

<file path=ppt/slides/_rels/slide15.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jpeg"/><Relationship Id="rId7" Type="http://schemas.openxmlformats.org/officeDocument/2006/relationships/hyperlink" Target="../../2020NER/Official%20CALL%20for%20NER%20Conference%20October%202020.pdf" TargetMode="External"/><Relationship Id="rId2" Type="http://schemas.openxmlformats.org/officeDocument/2006/relationships/hyperlink" Target="mailto:president@charter.net" TargetMode="External"/><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hyperlink" Target="../Savers%2010.9.2020.pdf" TargetMode="External"/><Relationship Id="rId10" Type="http://schemas.openxmlformats.org/officeDocument/2006/relationships/image" Target="../media/image19.jpeg"/><Relationship Id="rId4" Type="http://schemas.openxmlformats.org/officeDocument/2006/relationships/image" Target="../media/image2.png"/><Relationship Id="rId9" Type="http://schemas.openxmlformats.org/officeDocument/2006/relationships/hyperlink" Target="../Meetings/Fall%20Meeting%20CALL%20and%20Registration%202020.docx" TargetMode="External"/></Relationships>
</file>

<file path=ppt/slides/_rels/slide16.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hyperlink" Target="https://www.youtube.com/watch?v=9CJ9EDtZ2p8" TargetMode="External"/><Relationship Id="rId7" Type="http://schemas.openxmlformats.org/officeDocument/2006/relationships/image" Target="../media/image20.jpeg"/><Relationship Id="rId2" Type="http://schemas.openxmlformats.org/officeDocument/2006/relationships/hyperlink" Target="mailto:Treasurer@gfwcma.org"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hyperlink" Target="mailto:treasurer@"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Organizational%20Chart.pdf" TargetMode="External"/><Relationship Id="rId7"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mailto:President@gfwcma.org" TargetMode="External"/><Relationship Id="rId5" Type="http://schemas.openxmlformats.org/officeDocument/2006/relationships/hyperlink" Target="https://www.gfwcma.org/" TargetMode="External"/><Relationship Id="rId4" Type="http://schemas.openxmlformats.org/officeDocument/2006/relationships/hyperlink" Target="../Presidents_Handbook_2020.pdf" TargetMode="External"/><Relationship Id="rId9"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bbennett@bu.edu"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2.png"/><Relationship Id="rId4" Type="http://schemas.openxmlformats.org/officeDocument/2006/relationships/hyperlink" Target="mailto:prfurtado@yahoo.co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fwcma.org/scholarships.html"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scholarships@gfwcma.org"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mailto:lynne@stader.org" TargetMode="External"/><Relationship Id="rId2" Type="http://schemas.openxmlformats.org/officeDocument/2006/relationships/hyperlink" Target="https://www.gfwcma.org/scholarships.html" TargetMode="Externa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2.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143000"/>
          </a:xfrm>
        </p:spPr>
        <p:txBody>
          <a:bodyPr>
            <a:normAutofit fontScale="90000"/>
          </a:bodyPr>
          <a:lstStyle/>
          <a:p>
            <a:pPr lvl="0"/>
            <a:r>
              <a:rPr lang="en-US" b="1" dirty="0" smtClean="0"/>
              <a:t/>
            </a:r>
            <a:br>
              <a:rPr lang="en-US" b="1" dirty="0" smtClean="0"/>
            </a:br>
            <a:r>
              <a:rPr lang="en-US" b="1" dirty="0" smtClean="0"/>
              <a:t/>
            </a:r>
            <a:br>
              <a:rPr lang="en-US" b="1" dirty="0" smtClean="0"/>
            </a:br>
            <a:r>
              <a:rPr lang="en-US" b="1" dirty="0"/>
              <a:t/>
            </a:r>
            <a:br>
              <a:rPr lang="en-US" b="1" dirty="0"/>
            </a:br>
            <a:r>
              <a:rPr lang="en-US" b="1" dirty="0" smtClean="0">
                <a:solidFill>
                  <a:srgbClr val="002060"/>
                </a:solidFill>
              </a:rPr>
              <a:t/>
            </a:r>
            <a:br>
              <a:rPr lang="en-US" b="1" dirty="0" smtClean="0">
                <a:solidFill>
                  <a:srgbClr val="002060"/>
                </a:solidFill>
              </a:rPr>
            </a:br>
            <a:r>
              <a:rPr lang="en-US" b="1" dirty="0" smtClean="0">
                <a:solidFill>
                  <a:srgbClr val="002060"/>
                </a:solidFill>
              </a:rPr>
              <a:t> </a:t>
            </a:r>
            <a:r>
              <a:rPr lang="en-US" dirty="0"/>
              <a:t/>
            </a:r>
            <a:br>
              <a:rPr lang="en-US" dirty="0"/>
            </a:br>
            <a:r>
              <a:rPr lang="en-US" dirty="0"/>
              <a:t/>
            </a:r>
            <a:br>
              <a:rPr lang="en-US" dirty="0"/>
            </a:br>
            <a:endParaRPr lang="en-US" dirty="0"/>
          </a:p>
        </p:txBody>
      </p:sp>
      <p:sp>
        <p:nvSpPr>
          <p:cNvPr id="3" name="Subtitle 2"/>
          <p:cNvSpPr>
            <a:spLocks noGrp="1"/>
          </p:cNvSpPr>
          <p:nvPr>
            <p:ph type="subTitle" idx="1"/>
          </p:nvPr>
        </p:nvSpPr>
        <p:spPr>
          <a:xfrm>
            <a:off x="685800" y="762000"/>
            <a:ext cx="7772400" cy="4876800"/>
          </a:xfrm>
        </p:spPr>
        <p:txBody>
          <a:bodyPr>
            <a:normAutofit lnSpcReduction="10000"/>
          </a:bodyPr>
          <a:lstStyle/>
          <a:p>
            <a:pPr algn="l"/>
            <a:endParaRPr lang="en-US" sz="1400" b="1" dirty="0" smtClean="0">
              <a:solidFill>
                <a:srgbClr val="002060"/>
              </a:solidFill>
            </a:endParaRPr>
          </a:p>
          <a:p>
            <a:r>
              <a:rPr lang="en-US" sz="2800" b="1" dirty="0" smtClean="0">
                <a:solidFill>
                  <a:srgbClr val="002060"/>
                </a:solidFill>
              </a:rPr>
              <a:t>General Federation of Women’s Clubs of Massachusetts </a:t>
            </a:r>
          </a:p>
          <a:p>
            <a:r>
              <a:rPr lang="en-US" sz="2800" b="1" dirty="0" smtClean="0">
                <a:solidFill>
                  <a:schemeClr val="accent6">
                    <a:lumMod val="50000"/>
                  </a:schemeClr>
                </a:solidFill>
              </a:rPr>
              <a:t> </a:t>
            </a:r>
            <a:r>
              <a:rPr lang="en-US" sz="2800" b="1" i="1" dirty="0" smtClean="0">
                <a:solidFill>
                  <a:schemeClr val="accent6">
                    <a:lumMod val="50000"/>
                  </a:schemeClr>
                </a:solidFill>
              </a:rPr>
              <a:t>Tools of the Trade ~ </a:t>
            </a:r>
            <a:r>
              <a:rPr lang="en-US" sz="2800" b="1" dirty="0" smtClean="0">
                <a:solidFill>
                  <a:schemeClr val="accent6">
                    <a:lumMod val="50000"/>
                  </a:schemeClr>
                </a:solidFill>
              </a:rPr>
              <a:t>Club Leaders Day      </a:t>
            </a:r>
          </a:p>
          <a:p>
            <a:r>
              <a:rPr lang="en-US" sz="2800" b="1" dirty="0" smtClean="0">
                <a:solidFill>
                  <a:srgbClr val="002060"/>
                </a:solidFill>
              </a:rPr>
              <a:t>September 19, 2020</a:t>
            </a:r>
            <a:endParaRPr lang="en-US" sz="2800" dirty="0" smtClean="0">
              <a:solidFill>
                <a:srgbClr val="002060"/>
              </a:solidFill>
            </a:endParaRPr>
          </a:p>
          <a:p>
            <a:r>
              <a:rPr lang="en-US" sz="2800" b="1" dirty="0" smtClean="0">
                <a:solidFill>
                  <a:srgbClr val="002060"/>
                </a:solidFill>
              </a:rPr>
              <a:t>Moderator Darlene Coutu, GFWC MA Treasurer</a:t>
            </a:r>
            <a:endParaRPr lang="en-US" sz="2800" dirty="0" smtClean="0">
              <a:solidFill>
                <a:srgbClr val="002060"/>
              </a:solidFill>
            </a:endParaRPr>
          </a:p>
          <a:p>
            <a:pPr algn="l"/>
            <a:endParaRPr lang="en-US" sz="1400" b="1" dirty="0" smtClean="0">
              <a:solidFill>
                <a:srgbClr val="002060"/>
              </a:solidFill>
            </a:endParaRPr>
          </a:p>
          <a:p>
            <a:pPr algn="l"/>
            <a:endParaRPr lang="en-US" sz="1400" b="1" dirty="0" smtClean="0">
              <a:solidFill>
                <a:srgbClr val="002060"/>
              </a:solidFill>
            </a:endParaRPr>
          </a:p>
          <a:p>
            <a:pPr algn="l"/>
            <a:endParaRPr lang="en-US" sz="1400" b="1" dirty="0" smtClean="0">
              <a:solidFill>
                <a:srgbClr val="002060"/>
              </a:solidFill>
            </a:endParaRPr>
          </a:p>
          <a:p>
            <a:pPr algn="l"/>
            <a:endParaRPr lang="en-US" sz="1400" b="1" dirty="0" smtClean="0">
              <a:solidFill>
                <a:srgbClr val="002060"/>
              </a:solidFill>
            </a:endParaRPr>
          </a:p>
          <a:p>
            <a:pPr algn="l"/>
            <a:r>
              <a:rPr lang="en-US" sz="2000" b="1" dirty="0" smtClean="0">
                <a:solidFill>
                  <a:srgbClr val="002060"/>
                </a:solidFill>
              </a:rPr>
              <a:t>GFWC Massachusetts </a:t>
            </a:r>
          </a:p>
          <a:p>
            <a:pPr algn="l"/>
            <a:r>
              <a:rPr lang="en-US" sz="2000" b="1" dirty="0" smtClean="0">
                <a:solidFill>
                  <a:srgbClr val="002060"/>
                </a:solidFill>
              </a:rPr>
              <a:t>Website: https://www.gfwcma.org/</a:t>
            </a:r>
          </a:p>
          <a:p>
            <a:pPr algn="l"/>
            <a:r>
              <a:rPr lang="en-US" sz="2000" b="1" dirty="0" err="1" smtClean="0">
                <a:solidFill>
                  <a:srgbClr val="002060"/>
                </a:solidFill>
              </a:rPr>
              <a:t>FaceBook</a:t>
            </a:r>
            <a:r>
              <a:rPr lang="en-US" sz="2000" b="1" dirty="0" smtClean="0">
                <a:solidFill>
                  <a:srgbClr val="002060"/>
                </a:solidFill>
              </a:rPr>
              <a:t>: https://www.facebook.com/GFWCMA</a:t>
            </a:r>
          </a:p>
        </p:txBody>
      </p:sp>
      <p:pic>
        <p:nvPicPr>
          <p:cNvPr id="4" name="Picture 3" descr="toolbox2"/>
          <p:cNvPicPr/>
          <p:nvPr/>
        </p:nvPicPr>
        <p:blipFill>
          <a:blip r:embed="rId3" cstate="print"/>
          <a:srcRect/>
          <a:stretch>
            <a:fillRect/>
          </a:stretch>
        </p:blipFill>
        <p:spPr bwMode="auto">
          <a:xfrm>
            <a:off x="6019800" y="3657600"/>
            <a:ext cx="1981200" cy="1524000"/>
          </a:xfrm>
          <a:prstGeom prst="rect">
            <a:avLst/>
          </a:prstGeom>
          <a:noFill/>
          <a:ln w="25400">
            <a:noFill/>
            <a:miter lim="800000"/>
            <a:headEnd/>
            <a:tailEnd/>
          </a:ln>
          <a:effectLst/>
        </p:spPr>
      </p:pic>
      <p:sp>
        <p:nvSpPr>
          <p:cNvPr id="5" name="Footer Placeholder 4"/>
          <p:cNvSpPr>
            <a:spLocks noGrp="1"/>
          </p:cNvSpPr>
          <p:nvPr>
            <p:ph type="ftr" sz="quarter" idx="11"/>
          </p:nvPr>
        </p:nvSpPr>
        <p:spPr/>
        <p:txBody>
          <a:bodyPr/>
          <a:lstStyle/>
          <a:p>
            <a:r>
              <a:rPr lang="en-US" b="1" dirty="0" smtClean="0">
                <a:solidFill>
                  <a:srgbClr val="002060"/>
                </a:solidFill>
              </a:rPr>
              <a:t>GFWC MA                                                              Tools of the Trade ~ Club Leaders Day  September 19, 202</a:t>
            </a:r>
            <a:r>
              <a:rPr lang="en-US" dirty="0" smtClean="0">
                <a:solidFill>
                  <a:srgbClr val="002060"/>
                </a:solidFill>
              </a:rPr>
              <a:t>0</a:t>
            </a:r>
            <a:endParaRPr lang="en-US" dirty="0">
              <a:solidFill>
                <a:srgbClr val="002060"/>
              </a:solidFill>
            </a:endParaRPr>
          </a:p>
        </p:txBody>
      </p:sp>
      <p:pic>
        <p:nvPicPr>
          <p:cNvPr id="6" name="Picture 5" descr="C:\Users\Donna PC\AppData\Local\Microsoft\Windows\Temporary Internet Files\Content.IE5\BQFIQJ3C\1024px-Tools-hammer.svg[1].png"/>
          <p:cNvPicPr/>
          <p:nvPr/>
        </p:nvPicPr>
        <p:blipFill>
          <a:blip r:embed="rId4" cstate="print"/>
          <a:srcRect/>
          <a:stretch>
            <a:fillRect/>
          </a:stretch>
        </p:blipFill>
        <p:spPr bwMode="auto">
          <a:xfrm>
            <a:off x="3429000" y="5562600"/>
            <a:ext cx="762000"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Blueprints: </a:t>
            </a:r>
            <a:br>
              <a:rPr lang="en-US" b="1" dirty="0" smtClean="0">
                <a:solidFill>
                  <a:schemeClr val="accent6">
                    <a:lumMod val="50000"/>
                  </a:schemeClr>
                </a:solidFill>
              </a:rPr>
            </a:br>
            <a:r>
              <a:rPr lang="en-US" b="1" dirty="0" smtClean="0">
                <a:solidFill>
                  <a:schemeClr val="accent6">
                    <a:lumMod val="50000"/>
                  </a:schemeClr>
                </a:solidFill>
              </a:rPr>
              <a:t>Tax filings, Dues, </a:t>
            </a:r>
            <a:br>
              <a:rPr lang="en-US" b="1" dirty="0" smtClean="0">
                <a:solidFill>
                  <a:schemeClr val="accent6">
                    <a:lumMod val="50000"/>
                  </a:schemeClr>
                </a:solidFill>
              </a:rPr>
            </a:br>
            <a:r>
              <a:rPr lang="en-US" b="1" dirty="0" smtClean="0">
                <a:solidFill>
                  <a:schemeClr val="accent6">
                    <a:lumMod val="50000"/>
                  </a:schemeClr>
                </a:solidFill>
              </a:rPr>
              <a:t>End of Year Donations </a:t>
            </a:r>
            <a:r>
              <a:rPr lang="en-US" dirty="0" smtClean="0"/>
              <a:t/>
            </a:r>
            <a:br>
              <a:rPr lang="en-US" dirty="0" smtClean="0"/>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dirty="0" smtClean="0"/>
              <a:t/>
            </a:r>
            <a:br>
              <a:rPr lang="en-US" dirty="0" smtClean="0"/>
            </a:br>
            <a:endParaRPr lang="en-US" dirty="0"/>
          </a:p>
        </p:txBody>
      </p:sp>
      <p:sp>
        <p:nvSpPr>
          <p:cNvPr id="3" name="Content Placeholder 2"/>
          <p:cNvSpPr>
            <a:spLocks noGrp="1"/>
          </p:cNvSpPr>
          <p:nvPr>
            <p:ph idx="1"/>
          </p:nvPr>
        </p:nvSpPr>
        <p:spPr>
          <a:xfrm>
            <a:off x="457200" y="2057400"/>
            <a:ext cx="8229600" cy="4068763"/>
          </a:xfrm>
        </p:spPr>
        <p:txBody>
          <a:bodyPr>
            <a:normAutofit fontScale="25000" lnSpcReduction="20000"/>
          </a:bodyPr>
          <a:lstStyle/>
          <a:p>
            <a:pPr algn="r">
              <a:buNone/>
            </a:pPr>
            <a:endParaRPr lang="en-US" sz="1400" b="1" dirty="0" smtClean="0"/>
          </a:p>
          <a:p>
            <a:pPr algn="r">
              <a:buNone/>
            </a:pPr>
            <a:endParaRPr lang="en-US" sz="1400" b="1" dirty="0" smtClean="0"/>
          </a:p>
          <a:p>
            <a:pPr>
              <a:buNone/>
            </a:pPr>
            <a:r>
              <a:rPr lang="en-US" sz="8000" dirty="0" smtClean="0">
                <a:solidFill>
                  <a:schemeClr val="accent6">
                    <a:lumMod val="50000"/>
                  </a:schemeClr>
                </a:solidFill>
              </a:rPr>
              <a:t>Filing your club’s taxes is as easy as </a:t>
            </a:r>
            <a:r>
              <a:rPr lang="en-US" sz="8000" i="1" dirty="0" smtClean="0">
                <a:solidFill>
                  <a:schemeClr val="accent3">
                    <a:lumMod val="50000"/>
                  </a:schemeClr>
                </a:solidFill>
              </a:rPr>
              <a:t>hammering a nail</a:t>
            </a:r>
            <a:r>
              <a:rPr lang="en-US" sz="8000" dirty="0" smtClean="0"/>
              <a:t>. </a:t>
            </a:r>
          </a:p>
          <a:p>
            <a:r>
              <a:rPr lang="en-US" sz="8000" dirty="0" smtClean="0"/>
              <a:t>Why should your club file?</a:t>
            </a:r>
          </a:p>
          <a:p>
            <a:r>
              <a:rPr lang="en-US" sz="8000" dirty="0" smtClean="0"/>
              <a:t>What if your club does not file? </a:t>
            </a:r>
          </a:p>
          <a:p>
            <a:r>
              <a:rPr lang="en-US" sz="8000" dirty="0" smtClean="0"/>
              <a:t>How does your club file? </a:t>
            </a:r>
          </a:p>
          <a:p>
            <a:r>
              <a:rPr lang="en-US" sz="8000" dirty="0" smtClean="0"/>
              <a:t>It’s easier than you may think!  </a:t>
            </a:r>
          </a:p>
          <a:p>
            <a:r>
              <a:rPr lang="en-US" sz="8000" dirty="0" smtClean="0"/>
              <a:t>So, Club Treasurers, let’s </a:t>
            </a:r>
            <a:r>
              <a:rPr lang="en-US" sz="8000" i="1" dirty="0" err="1" smtClean="0">
                <a:solidFill>
                  <a:schemeClr val="accent3">
                    <a:lumMod val="50000"/>
                  </a:schemeClr>
                </a:solidFill>
              </a:rPr>
              <a:t>rachet</a:t>
            </a:r>
            <a:r>
              <a:rPr lang="en-US" sz="8000" dirty="0" smtClean="0"/>
              <a:t> things up and file with the IRS!!</a:t>
            </a:r>
          </a:p>
          <a:p>
            <a:pPr>
              <a:buNone/>
            </a:pPr>
            <a:r>
              <a:rPr lang="en-US" sz="8000" dirty="0" smtClean="0">
                <a:solidFill>
                  <a:schemeClr val="accent6">
                    <a:lumMod val="50000"/>
                  </a:schemeClr>
                </a:solidFill>
              </a:rPr>
              <a:t>CLUB DUES</a:t>
            </a:r>
          </a:p>
          <a:p>
            <a:r>
              <a:rPr lang="en-US" sz="8000" dirty="0" smtClean="0"/>
              <a:t>Where do club dues go?</a:t>
            </a:r>
          </a:p>
          <a:p>
            <a:r>
              <a:rPr lang="en-US" sz="8000" dirty="0" smtClean="0"/>
              <a:t>How is the amount of clubs’ dues determined?</a:t>
            </a:r>
          </a:p>
          <a:p>
            <a:r>
              <a:rPr lang="en-US" sz="8000" dirty="0" smtClean="0"/>
              <a:t>When and where should checks be sent? </a:t>
            </a:r>
          </a:p>
          <a:p>
            <a:r>
              <a:rPr lang="en-US" sz="8000" dirty="0" smtClean="0"/>
              <a:t>I would be happy if I </a:t>
            </a:r>
            <a:r>
              <a:rPr lang="en-US" sz="8000" i="1" dirty="0" smtClean="0">
                <a:solidFill>
                  <a:schemeClr val="accent3">
                    <a:lumMod val="50000"/>
                  </a:schemeClr>
                </a:solidFill>
              </a:rPr>
              <a:t>saw</a:t>
            </a:r>
            <a:r>
              <a:rPr lang="en-US" sz="8000" dirty="0" smtClean="0"/>
              <a:t> your club’s dues before the deadline.  </a:t>
            </a:r>
            <a:endParaRPr lang="en-US" sz="5600" b="1" dirty="0" smtClean="0"/>
          </a:p>
          <a:p>
            <a:pPr algn="r">
              <a:buNone/>
            </a:pPr>
            <a:endParaRPr lang="en-US" sz="5600" b="1" dirty="0" smtClean="0"/>
          </a:p>
          <a:p>
            <a:pPr algn="r">
              <a:buNone/>
            </a:pPr>
            <a:r>
              <a:rPr lang="en-US" sz="5600" b="1" dirty="0" smtClean="0"/>
              <a:t>Darlene Coutu, GFWC MA Chairman</a:t>
            </a:r>
          </a:p>
          <a:p>
            <a:pPr algn="r">
              <a:buNone/>
            </a:pPr>
            <a:r>
              <a:rPr lang="en-US" sz="5600" dirty="0" smtClean="0"/>
              <a:t>email: </a:t>
            </a:r>
            <a:r>
              <a:rPr lang="en-US" sz="5600" u="sng" dirty="0" smtClean="0">
                <a:hlinkClick r:id="rId2"/>
              </a:rPr>
              <a:t>Treasurer@gfwcma.org</a:t>
            </a:r>
            <a:endParaRPr lang="en-US" sz="5600" u="sng" dirty="0" smtClean="0"/>
          </a:p>
          <a:p>
            <a:pPr algn="r">
              <a:buNone/>
            </a:pPr>
            <a:r>
              <a:rPr lang="en-US" sz="5600" dirty="0" smtClean="0"/>
              <a:t>Cell: 978.433.9334</a:t>
            </a:r>
          </a:p>
          <a:p>
            <a:pPr algn="r">
              <a:buNone/>
            </a:pPr>
            <a:endParaRPr lang="en-US" sz="2900" dirty="0" smtClean="0"/>
          </a:p>
          <a:p>
            <a:pPr algn="r">
              <a:buNone/>
            </a:pPr>
            <a:endParaRPr lang="en-US" sz="5600" dirty="0" smtClean="0"/>
          </a:p>
          <a:p>
            <a:pPr algn="r">
              <a:buNone/>
            </a:pPr>
            <a:endParaRPr lang="en-US" sz="1800" dirty="0" smtClean="0"/>
          </a:p>
          <a:p>
            <a:endParaRPr lang="en-US" dirty="0"/>
          </a:p>
        </p:txBody>
      </p:sp>
      <p:sp>
        <p:nvSpPr>
          <p:cNvPr id="4" name="Footer Placeholder 3"/>
          <p:cNvSpPr>
            <a:spLocks noGrp="1"/>
          </p:cNvSpPr>
          <p:nvPr>
            <p:ph type="ftr" sz="quarter" idx="11"/>
          </p:nvPr>
        </p:nvSpPr>
        <p:spPr/>
        <p:txBody>
          <a:bodyPr/>
          <a:lstStyle/>
          <a:p>
            <a:r>
              <a:rPr lang="en-US" b="1" smtClean="0">
                <a:solidFill>
                  <a:srgbClr val="002060"/>
                </a:solidFill>
              </a:rPr>
              <a:t>GFWC MA                                                              Tools of the Trade ~ Club Leaders Day  September 19, 2020</a:t>
            </a:r>
            <a:endParaRPr lang="en-US" b="1" dirty="0">
              <a:solidFill>
                <a:srgbClr val="002060"/>
              </a:solidFill>
            </a:endParaRPr>
          </a:p>
        </p:txBody>
      </p:sp>
      <p:pic>
        <p:nvPicPr>
          <p:cNvPr id="5" name="Picture 4" descr="toolbox2"/>
          <p:cNvPicPr/>
          <p:nvPr/>
        </p:nvPicPr>
        <p:blipFill>
          <a:blip r:embed="rId3" cstate="print"/>
          <a:srcRect/>
          <a:stretch>
            <a:fillRect/>
          </a:stretch>
        </p:blipFill>
        <p:spPr bwMode="auto">
          <a:xfrm>
            <a:off x="533400" y="304800"/>
            <a:ext cx="1143000" cy="990600"/>
          </a:xfrm>
          <a:prstGeom prst="rect">
            <a:avLst/>
          </a:prstGeom>
          <a:noFill/>
          <a:ln w="25400">
            <a:noFill/>
            <a:miter lim="800000"/>
            <a:headEnd/>
            <a:tailEnd/>
          </a:ln>
          <a:effectLst/>
        </p:spPr>
      </p:pic>
      <p:pic>
        <p:nvPicPr>
          <p:cNvPr id="6" name="Picture 5" descr="C:\Users\Darlene\AppData\Local\Microsoft\Windows\INetCache\IE\C0S1X58Z\rachet[1].png"/>
          <p:cNvPicPr/>
          <p:nvPr/>
        </p:nvPicPr>
        <p:blipFill>
          <a:blip r:embed="rId4" cstate="print">
            <a:extLst>
              <a:ext uri="{28A0092B-C50C-407E-A947-70E740481C1C}">
                <a14:useLocalDpi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4191000" y="3276600"/>
            <a:ext cx="590550" cy="495300"/>
          </a:xfrm>
          <a:prstGeom prst="rect">
            <a:avLst/>
          </a:prstGeom>
          <a:noFill/>
          <a:ln>
            <a:noFill/>
          </a:ln>
        </p:spPr>
      </p:pic>
      <p:pic>
        <p:nvPicPr>
          <p:cNvPr id="7" name="Picture 6" descr="C:\Program Files (x86)\Microsoft Office\MEDIA\CAGCAT10\j0199727.wmf"/>
          <p:cNvPicPr/>
          <p:nvPr/>
        </p:nvPicPr>
        <p:blipFill>
          <a:blip r:embed="rId5" cstate="print">
            <a:extLst>
              <a:ext uri="{28A0092B-C50C-407E-A947-70E740481C1C}">
                <a14:useLocalDpi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5638800" y="2514600"/>
            <a:ext cx="533400" cy="504825"/>
          </a:xfrm>
          <a:prstGeom prst="rect">
            <a:avLst/>
          </a:prstGeom>
          <a:noFill/>
          <a:ln>
            <a:noFill/>
          </a:ln>
        </p:spPr>
      </p:pic>
      <p:pic>
        <p:nvPicPr>
          <p:cNvPr id="8" name="Picture 7" descr="C:\Users\Darlene\AppData\Local\Microsoft\Windows\INetCache\IE\C0S1X58Z\Saw_detail[1].png"/>
          <p:cNvPicPr/>
          <p:nvPr/>
        </p:nvPicPr>
        <p:blipFill>
          <a:blip r:embed="rId6" cstate="print">
            <a:extLst>
              <a:ext uri="{28A0092B-C50C-407E-A947-70E740481C1C}">
                <a14:useLocalDpi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971800" y="5562600"/>
            <a:ext cx="457200" cy="533400"/>
          </a:xfrm>
          <a:prstGeom prst="rect">
            <a:avLst/>
          </a:prstGeom>
          <a:noFill/>
          <a:ln>
            <a:noFill/>
          </a:ln>
        </p:spPr>
      </p:pic>
      <p:pic>
        <p:nvPicPr>
          <p:cNvPr id="9" name="Picture 8" descr="C:\Users\Donna PC\AppData\Local\Microsoft\Windows\Temporary Internet Files\Content.IE5\BQFIQJ3C\1024px-Tools-hammer.svg[1].png"/>
          <p:cNvPicPr/>
          <p:nvPr/>
        </p:nvPicPr>
        <p:blipFill>
          <a:blip r:embed="rId7" cstate="print"/>
          <a:srcRect/>
          <a:stretch>
            <a:fillRect/>
          </a:stretch>
        </p:blipFill>
        <p:spPr bwMode="auto">
          <a:xfrm>
            <a:off x="7772400" y="5029200"/>
            <a:ext cx="762000"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Blueprints: </a:t>
            </a:r>
            <a:br>
              <a:rPr lang="en-US" b="1" dirty="0" smtClean="0">
                <a:solidFill>
                  <a:schemeClr val="accent6">
                    <a:lumMod val="50000"/>
                  </a:schemeClr>
                </a:solidFill>
              </a:rPr>
            </a:br>
            <a:r>
              <a:rPr lang="en-US" b="1" dirty="0" smtClean="0">
                <a:solidFill>
                  <a:schemeClr val="accent6">
                    <a:lumMod val="50000"/>
                  </a:schemeClr>
                </a:solidFill>
              </a:rPr>
              <a:t>Tax filings, Dues, </a:t>
            </a:r>
            <a:br>
              <a:rPr lang="en-US" b="1" dirty="0" smtClean="0">
                <a:solidFill>
                  <a:schemeClr val="accent6">
                    <a:lumMod val="50000"/>
                  </a:schemeClr>
                </a:solidFill>
              </a:rPr>
            </a:br>
            <a:r>
              <a:rPr lang="en-US" b="1" dirty="0" smtClean="0">
                <a:solidFill>
                  <a:schemeClr val="accent6">
                    <a:lumMod val="50000"/>
                  </a:schemeClr>
                </a:solidFill>
              </a:rPr>
              <a:t>End of Year Donations </a:t>
            </a:r>
            <a:r>
              <a:rPr lang="en-US" sz="2700" b="1" dirty="0" smtClean="0">
                <a:solidFill>
                  <a:schemeClr val="accent6">
                    <a:lumMod val="50000"/>
                  </a:schemeClr>
                </a:solidFill>
              </a:rPr>
              <a:t>page 2</a:t>
            </a:r>
            <a:r>
              <a:rPr lang="en-US" b="1" dirty="0" smtClean="0">
                <a:solidFill>
                  <a:schemeClr val="accent6">
                    <a:lumMod val="50000"/>
                  </a:schemeClr>
                </a:solidFill>
              </a:rPr>
              <a:t> </a:t>
            </a:r>
            <a:r>
              <a:rPr lang="en-US" dirty="0" smtClean="0"/>
              <a:t/>
            </a:r>
            <a:br>
              <a:rPr lang="en-US" dirty="0" smtClean="0"/>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dirty="0" smtClean="0"/>
              <a:t/>
            </a:r>
            <a:br>
              <a:rPr lang="en-US" dirty="0" smtClean="0"/>
            </a:br>
            <a:endParaRPr lang="en-US" dirty="0"/>
          </a:p>
        </p:txBody>
      </p:sp>
      <p:sp>
        <p:nvSpPr>
          <p:cNvPr id="3" name="Content Placeholder 2"/>
          <p:cNvSpPr>
            <a:spLocks noGrp="1"/>
          </p:cNvSpPr>
          <p:nvPr>
            <p:ph idx="1"/>
          </p:nvPr>
        </p:nvSpPr>
        <p:spPr>
          <a:xfrm>
            <a:off x="457200" y="2057400"/>
            <a:ext cx="8229600" cy="4068763"/>
          </a:xfrm>
        </p:spPr>
        <p:txBody>
          <a:bodyPr>
            <a:normAutofit fontScale="25000" lnSpcReduction="20000"/>
          </a:bodyPr>
          <a:lstStyle/>
          <a:p>
            <a:pPr algn="r">
              <a:buNone/>
            </a:pPr>
            <a:endParaRPr lang="en-US" sz="1400" b="1" dirty="0" smtClean="0"/>
          </a:p>
          <a:p>
            <a:pPr algn="r">
              <a:buNone/>
            </a:pPr>
            <a:endParaRPr lang="en-US" sz="1400" b="1" dirty="0" smtClean="0"/>
          </a:p>
          <a:p>
            <a:pPr>
              <a:buNone/>
            </a:pPr>
            <a:r>
              <a:rPr lang="en-US" sz="8000" dirty="0" smtClean="0">
                <a:solidFill>
                  <a:schemeClr val="accent6">
                    <a:lumMod val="50000"/>
                  </a:schemeClr>
                </a:solidFill>
              </a:rPr>
              <a:t>END OF YEAR CONTRIBUTIONS</a:t>
            </a:r>
          </a:p>
          <a:p>
            <a:r>
              <a:rPr lang="en-US" sz="8000" dirty="0" smtClean="0"/>
              <a:t>Where’s the form?</a:t>
            </a:r>
          </a:p>
          <a:p>
            <a:r>
              <a:rPr lang="en-US" sz="8000" dirty="0" smtClean="0"/>
              <a:t>Charitable opportunities?</a:t>
            </a:r>
          </a:p>
          <a:p>
            <a:r>
              <a:rPr lang="en-US" sz="8000" dirty="0" smtClean="0"/>
              <a:t>When and where should clubs send contributions?</a:t>
            </a:r>
          </a:p>
          <a:p>
            <a:r>
              <a:rPr lang="en-US" sz="8000" dirty="0" smtClean="0"/>
              <a:t>Oops!  What happens if your club is late mailing the check?</a:t>
            </a:r>
          </a:p>
          <a:p>
            <a:r>
              <a:rPr lang="en-US" sz="8000" dirty="0" smtClean="0">
                <a:solidFill>
                  <a:srgbClr val="000000"/>
                </a:solidFill>
              </a:rPr>
              <a:t>Please </a:t>
            </a:r>
            <a:r>
              <a:rPr lang="en-US" sz="8000" i="1" dirty="0" smtClean="0">
                <a:solidFill>
                  <a:schemeClr val="accent3">
                    <a:lumMod val="75000"/>
                  </a:schemeClr>
                </a:solidFill>
              </a:rPr>
              <a:t>measure</a:t>
            </a:r>
            <a:r>
              <a:rPr lang="en-US" sz="8000" dirty="0" smtClean="0"/>
              <a:t> up and submit your contributions on time!</a:t>
            </a:r>
          </a:p>
          <a:p>
            <a:pPr>
              <a:buNone/>
            </a:pPr>
            <a:endParaRPr lang="en-US" sz="4000" dirty="0" smtClean="0"/>
          </a:p>
          <a:p>
            <a:pPr>
              <a:buNone/>
            </a:pPr>
            <a:r>
              <a:rPr lang="en-US" sz="8000" dirty="0" smtClean="0"/>
              <a:t>Watch the </a:t>
            </a:r>
            <a:r>
              <a:rPr lang="en-US" sz="8000" dirty="0" err="1" smtClean="0"/>
              <a:t>Powerpoint</a:t>
            </a:r>
            <a:r>
              <a:rPr lang="en-US" sz="8000" dirty="0" smtClean="0"/>
              <a:t> tutorial on </a:t>
            </a:r>
            <a:r>
              <a:rPr lang="en-US" sz="8000" dirty="0" smtClean="0">
                <a:hlinkClick r:id="rId2" action="ppaction://hlinkpres?slideindex=1&amp;slidetitle="/>
              </a:rPr>
              <a:t>Tax Filing</a:t>
            </a:r>
            <a:r>
              <a:rPr lang="en-US" sz="8000" dirty="0" smtClean="0"/>
              <a:t> for step-by-step instructions</a:t>
            </a:r>
          </a:p>
          <a:p>
            <a:pPr>
              <a:buNone/>
            </a:pPr>
            <a:endParaRPr lang="en-US" sz="4000" dirty="0" smtClean="0"/>
          </a:p>
          <a:p>
            <a:pPr>
              <a:buNone/>
            </a:pPr>
            <a:r>
              <a:rPr lang="en-US" sz="8000" dirty="0" smtClean="0"/>
              <a:t>Your attention to these areas will be appreciated.  </a:t>
            </a:r>
          </a:p>
          <a:p>
            <a:pPr>
              <a:buNone/>
            </a:pPr>
            <a:r>
              <a:rPr lang="en-US" sz="8000" dirty="0" smtClean="0"/>
              <a:t>Let’s </a:t>
            </a:r>
            <a:r>
              <a:rPr lang="en-US" sz="8000" i="1" dirty="0" smtClean="0">
                <a:solidFill>
                  <a:schemeClr val="accent3">
                    <a:lumMod val="75000"/>
                  </a:schemeClr>
                </a:solidFill>
              </a:rPr>
              <a:t>hammer</a:t>
            </a:r>
            <a:r>
              <a:rPr lang="en-US" sz="8000" dirty="0" smtClean="0"/>
              <a:t> this home!</a:t>
            </a:r>
          </a:p>
          <a:p>
            <a:pPr>
              <a:buNone/>
            </a:pPr>
            <a:r>
              <a:rPr lang="en-US" sz="2000" dirty="0" smtClean="0"/>
              <a:t>																		</a:t>
            </a:r>
          </a:p>
          <a:p>
            <a:pPr algn="r">
              <a:buNone/>
            </a:pPr>
            <a:endParaRPr lang="en-US" sz="5600" b="1" dirty="0" smtClean="0"/>
          </a:p>
          <a:p>
            <a:pPr algn="r">
              <a:buNone/>
            </a:pPr>
            <a:endParaRPr lang="en-US" sz="5600" b="1" dirty="0" smtClean="0"/>
          </a:p>
          <a:p>
            <a:pPr algn="r">
              <a:buNone/>
            </a:pPr>
            <a:r>
              <a:rPr lang="en-US" sz="5600" b="1" dirty="0" smtClean="0"/>
              <a:t>Darlene Coutu, GFWC MA Chairman</a:t>
            </a:r>
          </a:p>
          <a:p>
            <a:pPr algn="r">
              <a:buNone/>
            </a:pPr>
            <a:r>
              <a:rPr lang="en-US" sz="5600" dirty="0" smtClean="0"/>
              <a:t>email: </a:t>
            </a:r>
            <a:r>
              <a:rPr lang="en-US" sz="5600" u="sng" dirty="0" smtClean="0">
                <a:hlinkClick r:id="rId3"/>
              </a:rPr>
              <a:t>Treasurer@gfwcma.org</a:t>
            </a:r>
            <a:endParaRPr lang="en-US" sz="5600" u="sng" dirty="0" smtClean="0"/>
          </a:p>
          <a:p>
            <a:pPr algn="r">
              <a:buNone/>
            </a:pPr>
            <a:r>
              <a:rPr lang="en-US" sz="5600" dirty="0" smtClean="0"/>
              <a:t>Cell: 978.433.9334</a:t>
            </a:r>
          </a:p>
          <a:p>
            <a:pPr algn="r">
              <a:buNone/>
            </a:pPr>
            <a:endParaRPr lang="en-US" sz="2900" dirty="0" smtClean="0"/>
          </a:p>
          <a:p>
            <a:pPr algn="r">
              <a:buNone/>
            </a:pPr>
            <a:endParaRPr lang="en-US" sz="5600" dirty="0" smtClean="0"/>
          </a:p>
          <a:p>
            <a:pPr algn="r">
              <a:buNone/>
            </a:pPr>
            <a:endParaRPr lang="en-US" sz="1800" dirty="0" smtClean="0"/>
          </a:p>
          <a:p>
            <a:endParaRPr lang="en-US" dirty="0"/>
          </a:p>
        </p:txBody>
      </p:sp>
      <p:sp>
        <p:nvSpPr>
          <p:cNvPr id="4" name="Footer Placeholder 3"/>
          <p:cNvSpPr>
            <a:spLocks noGrp="1"/>
          </p:cNvSpPr>
          <p:nvPr>
            <p:ph type="ftr" sz="quarter" idx="11"/>
          </p:nvPr>
        </p:nvSpPr>
        <p:spPr/>
        <p:txBody>
          <a:bodyPr/>
          <a:lstStyle/>
          <a:p>
            <a:r>
              <a:rPr lang="en-US" b="1" smtClean="0">
                <a:solidFill>
                  <a:srgbClr val="002060"/>
                </a:solidFill>
              </a:rPr>
              <a:t>GFWC MA                                                              Tools of the Trade ~ Club Leaders Day  September 19, 2020</a:t>
            </a:r>
            <a:endParaRPr lang="en-US" b="1" dirty="0">
              <a:solidFill>
                <a:srgbClr val="002060"/>
              </a:solidFill>
            </a:endParaRPr>
          </a:p>
        </p:txBody>
      </p:sp>
      <p:pic>
        <p:nvPicPr>
          <p:cNvPr id="5" name="Picture 4" descr="toolbox2"/>
          <p:cNvPicPr/>
          <p:nvPr/>
        </p:nvPicPr>
        <p:blipFill>
          <a:blip r:embed="rId4" cstate="print"/>
          <a:srcRect/>
          <a:stretch>
            <a:fillRect/>
          </a:stretch>
        </p:blipFill>
        <p:spPr bwMode="auto">
          <a:xfrm>
            <a:off x="533400" y="304800"/>
            <a:ext cx="1143000" cy="990600"/>
          </a:xfrm>
          <a:prstGeom prst="rect">
            <a:avLst/>
          </a:prstGeom>
          <a:noFill/>
          <a:ln w="25400">
            <a:noFill/>
            <a:miter lim="800000"/>
            <a:headEnd/>
            <a:tailEnd/>
          </a:ln>
          <a:effectLst/>
        </p:spPr>
      </p:pic>
      <p:pic>
        <p:nvPicPr>
          <p:cNvPr id="9" name="Picture 8" descr="C:\Users\Donna PC\AppData\Local\Microsoft\Windows\Temporary Internet Files\Content.IE5\BQFIQJ3C\1024px-Tools-hammer.svg[1].png"/>
          <p:cNvPicPr/>
          <p:nvPr/>
        </p:nvPicPr>
        <p:blipFill>
          <a:blip r:embed="rId5" cstate="print"/>
          <a:srcRect/>
          <a:stretch>
            <a:fillRect/>
          </a:stretch>
        </p:blipFill>
        <p:spPr bwMode="auto">
          <a:xfrm>
            <a:off x="7772400" y="5029200"/>
            <a:ext cx="762000" cy="838200"/>
          </a:xfrm>
          <a:prstGeom prst="rect">
            <a:avLst/>
          </a:prstGeom>
          <a:noFill/>
          <a:ln w="9525">
            <a:noFill/>
            <a:miter lim="800000"/>
            <a:headEnd/>
            <a:tailEnd/>
          </a:ln>
        </p:spPr>
      </p:pic>
      <p:pic>
        <p:nvPicPr>
          <p:cNvPr id="10" name="Picture 9" descr="C:\Users\Darlene\AppData\Local\Microsoft\Windows\INetCache\IE\C0S1X58Z\cuAKAm[1].jpg"/>
          <p:cNvPicPr/>
          <p:nvPr/>
        </p:nvPicPr>
        <p:blipFill>
          <a:blip r:embed="rId6"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4419600" y="2362201"/>
            <a:ext cx="838200" cy="533400"/>
          </a:xfrm>
          <a:prstGeom prst="rect">
            <a:avLst/>
          </a:prstGeom>
          <a:noFill/>
          <a:ln>
            <a:noFill/>
          </a:ln>
        </p:spPr>
      </p:pic>
      <p:pic>
        <p:nvPicPr>
          <p:cNvPr id="11" name="Picture 10" descr="C:\Users\Darlene\AppData\Local\Microsoft\Windows\INetCache\IE\TWT12J5F\hammer_PNG3888[1].png"/>
          <p:cNvPicPr/>
          <p:nvPr/>
        </p:nvPicPr>
        <p:blipFill>
          <a:blip r:embed="rId7"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3200400" y="5257800"/>
            <a:ext cx="647065" cy="676275"/>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Fundraising Fixes: </a:t>
            </a:r>
            <a:br>
              <a:rPr lang="en-US" b="1" dirty="0" smtClean="0">
                <a:solidFill>
                  <a:schemeClr val="accent6">
                    <a:lumMod val="50000"/>
                  </a:schemeClr>
                </a:solidFill>
              </a:rPr>
            </a:br>
            <a:r>
              <a:rPr lang="en-US" b="1" dirty="0" smtClean="0">
                <a:solidFill>
                  <a:schemeClr val="accent6">
                    <a:lumMod val="50000"/>
                  </a:schemeClr>
                </a:solidFill>
              </a:rPr>
              <a:t>Virtual Fundraisers </a:t>
            </a:r>
            <a:r>
              <a:rPr lang="en-US" dirty="0" smtClean="0"/>
              <a:t/>
            </a:r>
            <a:br>
              <a:rPr lang="en-US" dirty="0" smtClean="0"/>
            </a:br>
            <a:r>
              <a:rPr lang="en-US" b="1" dirty="0" smtClean="0">
                <a:solidFill>
                  <a:schemeClr val="accent6">
                    <a:lumMod val="50000"/>
                  </a:schemeClr>
                </a:solidFill>
              </a:rPr>
              <a:t/>
            </a:r>
            <a:br>
              <a:rPr lang="en-US" b="1" dirty="0" smtClean="0">
                <a:solidFill>
                  <a:schemeClr val="accent6">
                    <a:lumMod val="50000"/>
                  </a:schemeClr>
                </a:solidFill>
              </a:rPr>
            </a:br>
            <a:r>
              <a:rPr lang="en-US" dirty="0" smtClean="0"/>
              <a:t/>
            </a:r>
            <a:br>
              <a:rPr lang="en-US" dirty="0" smtClean="0"/>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dirty="0" smtClean="0"/>
              <a:t/>
            </a:r>
            <a:br>
              <a:rPr lang="en-US" dirty="0" smtClean="0"/>
            </a:br>
            <a:endParaRPr lang="en-US" dirty="0"/>
          </a:p>
        </p:txBody>
      </p:sp>
      <p:sp>
        <p:nvSpPr>
          <p:cNvPr id="3" name="Content Placeholder 2"/>
          <p:cNvSpPr>
            <a:spLocks noGrp="1"/>
          </p:cNvSpPr>
          <p:nvPr>
            <p:ph idx="1"/>
          </p:nvPr>
        </p:nvSpPr>
        <p:spPr>
          <a:xfrm>
            <a:off x="381000" y="1524000"/>
            <a:ext cx="8229600" cy="4602163"/>
          </a:xfrm>
        </p:spPr>
        <p:txBody>
          <a:bodyPr>
            <a:normAutofit fontScale="25000" lnSpcReduction="20000"/>
          </a:bodyPr>
          <a:lstStyle/>
          <a:p>
            <a:pPr algn="r">
              <a:buNone/>
            </a:pPr>
            <a:endParaRPr lang="en-US" sz="1400" b="1" dirty="0" smtClean="0"/>
          </a:p>
          <a:p>
            <a:pPr algn="r">
              <a:buNone/>
            </a:pPr>
            <a:endParaRPr lang="en-US" sz="1400" b="1" dirty="0" smtClean="0"/>
          </a:p>
          <a:p>
            <a:pPr lvl="0">
              <a:buNone/>
            </a:pPr>
            <a:r>
              <a:rPr lang="en-US" sz="8000" dirty="0" smtClean="0"/>
              <a:t>Build your Club Fundraising </a:t>
            </a:r>
            <a:r>
              <a:rPr lang="en-US" sz="8000" dirty="0" smtClean="0">
                <a:solidFill>
                  <a:schemeClr val="accent3">
                    <a:lumMod val="50000"/>
                  </a:schemeClr>
                </a:solidFill>
              </a:rPr>
              <a:t>Toolbox</a:t>
            </a:r>
            <a:r>
              <a:rPr lang="en-US" sz="8000" dirty="0" smtClean="0"/>
              <a:t> with unique initiatives </a:t>
            </a:r>
          </a:p>
          <a:p>
            <a:pPr lvl="0"/>
            <a:r>
              <a:rPr lang="en-US" sz="8000" dirty="0" smtClean="0"/>
              <a:t>Create an online </a:t>
            </a:r>
            <a:r>
              <a:rPr lang="en-US" sz="8000" dirty="0" smtClean="0">
                <a:solidFill>
                  <a:schemeClr val="accent6">
                    <a:lumMod val="50000"/>
                  </a:schemeClr>
                </a:solidFill>
              </a:rPr>
              <a:t>auction</a:t>
            </a:r>
          </a:p>
          <a:p>
            <a:pPr lvl="0"/>
            <a:r>
              <a:rPr lang="en-US" sz="8000" dirty="0" smtClean="0"/>
              <a:t>Online </a:t>
            </a:r>
            <a:r>
              <a:rPr lang="en-US" sz="8000" dirty="0" smtClean="0">
                <a:solidFill>
                  <a:schemeClr val="accent6">
                    <a:lumMod val="50000"/>
                  </a:schemeClr>
                </a:solidFill>
              </a:rPr>
              <a:t>BINGO</a:t>
            </a:r>
            <a:r>
              <a:rPr lang="en-US" sz="8000" dirty="0" smtClean="0"/>
              <a:t> is getting popular and is always a fun activity,</a:t>
            </a:r>
          </a:p>
          <a:p>
            <a:pPr lvl="0"/>
            <a:r>
              <a:rPr lang="en-US" sz="8000" dirty="0" smtClean="0"/>
              <a:t>Drive by events or car parades ~ way of showing who you are!</a:t>
            </a:r>
          </a:p>
          <a:p>
            <a:pPr lvl="0"/>
            <a:r>
              <a:rPr lang="en-US" sz="8000" dirty="0" smtClean="0"/>
              <a:t>Gift of the month ~ join the group and have a chance at a </a:t>
            </a:r>
            <a:r>
              <a:rPr lang="en-US" sz="8000" dirty="0" smtClean="0">
                <a:solidFill>
                  <a:schemeClr val="accent6">
                    <a:lumMod val="50000"/>
                  </a:schemeClr>
                </a:solidFill>
              </a:rPr>
              <a:t>monthly prize </a:t>
            </a:r>
            <a:r>
              <a:rPr lang="en-US" sz="8000" dirty="0" smtClean="0"/>
              <a:t>for a member fee</a:t>
            </a:r>
          </a:p>
          <a:p>
            <a:pPr lvl="0"/>
            <a:r>
              <a:rPr lang="en-US" sz="8000" dirty="0" smtClean="0"/>
              <a:t>A virtual </a:t>
            </a:r>
            <a:r>
              <a:rPr lang="en-US" sz="8000" dirty="0" smtClean="0">
                <a:solidFill>
                  <a:schemeClr val="accent6">
                    <a:lumMod val="50000"/>
                  </a:schemeClr>
                </a:solidFill>
              </a:rPr>
              <a:t>road race</a:t>
            </a:r>
          </a:p>
          <a:p>
            <a:pPr lvl="0"/>
            <a:r>
              <a:rPr lang="en-US" sz="8000" dirty="0" smtClean="0"/>
              <a:t>Online </a:t>
            </a:r>
            <a:r>
              <a:rPr lang="en-US" sz="8000" dirty="0" smtClean="0">
                <a:solidFill>
                  <a:schemeClr val="accent6">
                    <a:lumMod val="50000"/>
                  </a:schemeClr>
                </a:solidFill>
              </a:rPr>
              <a:t>bidding</a:t>
            </a:r>
            <a:r>
              <a:rPr lang="en-US" sz="8000" dirty="0" smtClean="0"/>
              <a:t> on a special purse, lottery tickets, gift card bonanza</a:t>
            </a:r>
          </a:p>
          <a:p>
            <a:pPr lvl="0"/>
            <a:r>
              <a:rPr lang="en-US" sz="8000" dirty="0" smtClean="0"/>
              <a:t>Online </a:t>
            </a:r>
            <a:r>
              <a:rPr lang="en-US" sz="8000" dirty="0" smtClean="0">
                <a:solidFill>
                  <a:schemeClr val="accent6">
                    <a:lumMod val="50000"/>
                  </a:schemeClr>
                </a:solidFill>
              </a:rPr>
              <a:t>calendar</a:t>
            </a:r>
            <a:r>
              <a:rPr lang="en-US" sz="8000" dirty="0" smtClean="0"/>
              <a:t> of the month prize</a:t>
            </a:r>
          </a:p>
          <a:p>
            <a:pPr lvl="0"/>
            <a:r>
              <a:rPr lang="en-US" sz="8000" dirty="0" err="1" smtClean="0"/>
              <a:t>Bakeless</a:t>
            </a:r>
            <a:r>
              <a:rPr lang="en-US" sz="8000" dirty="0" smtClean="0"/>
              <a:t> </a:t>
            </a:r>
            <a:r>
              <a:rPr lang="en-US" sz="8000" dirty="0" smtClean="0">
                <a:solidFill>
                  <a:schemeClr val="accent6">
                    <a:lumMod val="50000"/>
                  </a:schemeClr>
                </a:solidFill>
              </a:rPr>
              <a:t>bake sale</a:t>
            </a:r>
          </a:p>
          <a:p>
            <a:pPr lvl="0"/>
            <a:r>
              <a:rPr lang="en-US" sz="8000" dirty="0" smtClean="0"/>
              <a:t>Tea </a:t>
            </a:r>
            <a:r>
              <a:rPr lang="en-US" sz="8000" dirty="0" smtClean="0">
                <a:solidFill>
                  <a:schemeClr val="accent6">
                    <a:lumMod val="50000"/>
                  </a:schemeClr>
                </a:solidFill>
              </a:rPr>
              <a:t>Party</a:t>
            </a:r>
            <a:r>
              <a:rPr lang="en-US" sz="8000" dirty="0" smtClean="0"/>
              <a:t> fantasy fun</a:t>
            </a:r>
          </a:p>
          <a:p>
            <a:pPr lvl="0"/>
            <a:r>
              <a:rPr lang="en-US" sz="8000" dirty="0" smtClean="0"/>
              <a:t>Football </a:t>
            </a:r>
            <a:r>
              <a:rPr lang="en-US" sz="8000" dirty="0" smtClean="0">
                <a:solidFill>
                  <a:schemeClr val="accent6">
                    <a:lumMod val="50000"/>
                  </a:schemeClr>
                </a:solidFill>
              </a:rPr>
              <a:t>Pools</a:t>
            </a:r>
          </a:p>
          <a:p>
            <a:pPr lvl="0"/>
            <a:r>
              <a:rPr lang="en-US" sz="8000" dirty="0" smtClean="0"/>
              <a:t>Heads and Hearts/Tails virtual </a:t>
            </a:r>
            <a:r>
              <a:rPr lang="en-US" sz="8000" dirty="0" smtClean="0">
                <a:solidFill>
                  <a:schemeClr val="accent6">
                    <a:lumMod val="50000"/>
                  </a:schemeClr>
                </a:solidFill>
              </a:rPr>
              <a:t>bead game</a:t>
            </a:r>
            <a:r>
              <a:rPr lang="en-US" sz="5600" dirty="0" smtClean="0">
                <a:solidFill>
                  <a:schemeClr val="accent6">
                    <a:lumMod val="50000"/>
                  </a:schemeClr>
                </a:solidFill>
              </a:rPr>
              <a:t>               </a:t>
            </a:r>
          </a:p>
          <a:p>
            <a:pPr lvl="0" algn="r">
              <a:buNone/>
            </a:pPr>
            <a:endParaRPr lang="en-US" sz="5600" b="1" dirty="0" smtClean="0"/>
          </a:p>
          <a:p>
            <a:pPr lvl="0" algn="r">
              <a:buNone/>
            </a:pPr>
            <a:r>
              <a:rPr lang="en-US" sz="5600" b="1" dirty="0" smtClean="0"/>
              <a:t>Mary Ann Pierce, GFWC MA Chairman</a:t>
            </a:r>
          </a:p>
          <a:p>
            <a:pPr algn="r">
              <a:buNone/>
            </a:pPr>
            <a:r>
              <a:rPr lang="en-US" sz="5600" dirty="0" smtClean="0"/>
              <a:t>email: </a:t>
            </a:r>
            <a:r>
              <a:rPr lang="en-US" sz="5600" u="sng" dirty="0" smtClean="0">
                <a:hlinkClick r:id="rId2"/>
              </a:rPr>
              <a:t>mapgfwc@msn.com</a:t>
            </a:r>
            <a:endParaRPr lang="en-US" sz="5600" dirty="0" smtClean="0"/>
          </a:p>
          <a:p>
            <a:pPr algn="r">
              <a:buNone/>
            </a:pPr>
            <a:r>
              <a:rPr lang="en-US" sz="5600" dirty="0" smtClean="0"/>
              <a:t>Cell: 781.424.0286</a:t>
            </a:r>
          </a:p>
          <a:p>
            <a:pPr algn="r">
              <a:buNone/>
            </a:pPr>
            <a:endParaRPr lang="en-US" sz="2200" dirty="0" smtClean="0"/>
          </a:p>
          <a:p>
            <a:pPr algn="r">
              <a:buNone/>
            </a:pPr>
            <a:endParaRPr lang="en-US" sz="5600" dirty="0" smtClean="0"/>
          </a:p>
          <a:p>
            <a:pPr algn="r">
              <a:buNone/>
            </a:pPr>
            <a:endParaRPr lang="en-US" sz="1800" dirty="0" smtClean="0"/>
          </a:p>
          <a:p>
            <a:endParaRPr lang="en-US" dirty="0"/>
          </a:p>
        </p:txBody>
      </p:sp>
      <p:sp>
        <p:nvSpPr>
          <p:cNvPr id="4" name="Footer Placeholder 3"/>
          <p:cNvSpPr>
            <a:spLocks noGrp="1"/>
          </p:cNvSpPr>
          <p:nvPr>
            <p:ph type="ftr" sz="quarter" idx="11"/>
          </p:nvPr>
        </p:nvSpPr>
        <p:spPr/>
        <p:txBody>
          <a:bodyPr/>
          <a:lstStyle/>
          <a:p>
            <a:r>
              <a:rPr lang="en-US" b="1" dirty="0" smtClean="0">
                <a:solidFill>
                  <a:srgbClr val="002060"/>
                </a:solidFill>
              </a:rPr>
              <a:t>GFWC MA                                                              Tools of the Trade ~ Club Leaders Day  September 19, 2020</a:t>
            </a:r>
            <a:endParaRPr lang="en-US" b="1" dirty="0">
              <a:solidFill>
                <a:srgbClr val="002060"/>
              </a:solidFill>
            </a:endParaRPr>
          </a:p>
        </p:txBody>
      </p:sp>
      <p:pic>
        <p:nvPicPr>
          <p:cNvPr id="5" name="Picture 4" descr="toolbox2"/>
          <p:cNvPicPr/>
          <p:nvPr/>
        </p:nvPicPr>
        <p:blipFill>
          <a:blip r:embed="rId3" cstate="print"/>
          <a:srcRect/>
          <a:stretch>
            <a:fillRect/>
          </a:stretch>
        </p:blipFill>
        <p:spPr bwMode="auto">
          <a:xfrm>
            <a:off x="533400" y="304800"/>
            <a:ext cx="1143000" cy="990600"/>
          </a:xfrm>
          <a:prstGeom prst="rect">
            <a:avLst/>
          </a:prstGeom>
          <a:noFill/>
          <a:ln w="25400">
            <a:noFill/>
            <a:miter lim="800000"/>
            <a:headEnd/>
            <a:tailEnd/>
          </a:ln>
          <a:effectLst/>
        </p:spPr>
      </p:pic>
      <p:pic>
        <p:nvPicPr>
          <p:cNvPr id="7" name="Picture 6" descr="C:\Users\Donna PC\AppData\Local\Microsoft\Windows\Temporary Internet Files\Content.IE5\BQFIQJ3C\1024px-Tools-hammer.svg[1].png"/>
          <p:cNvPicPr/>
          <p:nvPr/>
        </p:nvPicPr>
        <p:blipFill>
          <a:blip r:embed="rId4" cstate="print"/>
          <a:srcRect/>
          <a:stretch>
            <a:fillRect/>
          </a:stretch>
        </p:blipFill>
        <p:spPr bwMode="auto">
          <a:xfrm>
            <a:off x="7696200" y="4876800"/>
            <a:ext cx="762000" cy="838200"/>
          </a:xfrm>
          <a:prstGeom prst="rect">
            <a:avLst/>
          </a:prstGeom>
          <a:noFill/>
          <a:ln w="9525">
            <a:noFill/>
            <a:miter lim="800000"/>
            <a:headEnd/>
            <a:tailEnd/>
          </a:ln>
        </p:spPr>
      </p:pic>
      <p:pic>
        <p:nvPicPr>
          <p:cNvPr id="2050" name="Picture 2" descr="C:\Users\Donna PC\AppData\Local\Microsoft\Windows\Temporary Internet Files\Content.IE5\D6FKSPPP\dollar-sign[1].jpg"/>
          <p:cNvPicPr>
            <a:picLocks noChangeAspect="1" noChangeArrowheads="1"/>
          </p:cNvPicPr>
          <p:nvPr/>
        </p:nvPicPr>
        <p:blipFill>
          <a:blip r:embed="rId5" cstate="print"/>
          <a:srcRect/>
          <a:stretch>
            <a:fillRect/>
          </a:stretch>
        </p:blipFill>
        <p:spPr bwMode="auto">
          <a:xfrm rot="877328">
            <a:off x="7225786" y="1683460"/>
            <a:ext cx="556091" cy="78173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Hammering out the Details: </a:t>
            </a:r>
            <a:br>
              <a:rPr lang="en-US" b="1" dirty="0" smtClean="0">
                <a:solidFill>
                  <a:schemeClr val="accent6">
                    <a:lumMod val="50000"/>
                  </a:schemeClr>
                </a:solidFill>
              </a:rPr>
            </a:br>
            <a:r>
              <a:rPr lang="en-US" b="1" dirty="0" smtClean="0">
                <a:solidFill>
                  <a:schemeClr val="accent6">
                    <a:lumMod val="50000"/>
                  </a:schemeClr>
                </a:solidFill>
              </a:rPr>
              <a:t>What's New With Report Writing</a:t>
            </a:r>
            <a:r>
              <a:rPr lang="en-US" dirty="0" smtClean="0"/>
              <a:t/>
            </a:r>
            <a:br>
              <a:rPr lang="en-US" dirty="0" smtClean="0"/>
            </a:br>
            <a:r>
              <a:rPr lang="en-US" dirty="0" smtClean="0"/>
              <a:t/>
            </a:r>
            <a:br>
              <a:rPr lang="en-US" dirty="0" smtClean="0"/>
            </a:br>
            <a:r>
              <a:rPr lang="en-US" b="1" dirty="0" smtClean="0">
                <a:solidFill>
                  <a:schemeClr val="accent6">
                    <a:lumMod val="50000"/>
                  </a:schemeClr>
                </a:solidFill>
              </a:rPr>
              <a:t/>
            </a:r>
            <a:br>
              <a:rPr lang="en-US" b="1" dirty="0" smtClean="0">
                <a:solidFill>
                  <a:schemeClr val="accent6">
                    <a:lumMod val="50000"/>
                  </a:schemeClr>
                </a:solidFill>
              </a:rPr>
            </a:br>
            <a:r>
              <a:rPr lang="en-US" dirty="0" smtClean="0"/>
              <a:t/>
            </a:r>
            <a:br>
              <a:rPr lang="en-US" dirty="0" smtClean="0"/>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dirty="0" smtClean="0"/>
              <a:t/>
            </a:r>
            <a:br>
              <a:rPr lang="en-US" dirty="0" smtClean="0"/>
            </a:br>
            <a:endParaRPr lang="en-US" dirty="0"/>
          </a:p>
        </p:txBody>
      </p:sp>
      <p:sp>
        <p:nvSpPr>
          <p:cNvPr id="3" name="Content Placeholder 2"/>
          <p:cNvSpPr>
            <a:spLocks noGrp="1"/>
          </p:cNvSpPr>
          <p:nvPr>
            <p:ph idx="1"/>
          </p:nvPr>
        </p:nvSpPr>
        <p:spPr>
          <a:xfrm>
            <a:off x="457200" y="1905000"/>
            <a:ext cx="8229600" cy="4221163"/>
          </a:xfrm>
        </p:spPr>
        <p:txBody>
          <a:bodyPr>
            <a:normAutofit fontScale="25000" lnSpcReduction="20000"/>
          </a:bodyPr>
          <a:lstStyle/>
          <a:p>
            <a:pPr>
              <a:buNone/>
            </a:pPr>
            <a:r>
              <a:rPr lang="en-US" sz="6800" b="1" dirty="0" smtClean="0">
                <a:solidFill>
                  <a:schemeClr val="accent6">
                    <a:lumMod val="50000"/>
                  </a:schemeClr>
                </a:solidFill>
              </a:rPr>
              <a:t>Special Programs (SP):</a:t>
            </a:r>
          </a:p>
          <a:p>
            <a:r>
              <a:rPr lang="en-US" sz="6800" dirty="0" smtClean="0"/>
              <a:t>Juniors’ Special Program: Advocates for Children</a:t>
            </a:r>
          </a:p>
          <a:p>
            <a:r>
              <a:rPr lang="en-US" sz="6800" dirty="0" smtClean="0"/>
              <a:t>GFWC Signature Program: Domestic and Sexual Violence Awareness and Prevention</a:t>
            </a:r>
          </a:p>
          <a:p>
            <a:pPr>
              <a:buNone/>
            </a:pPr>
            <a:r>
              <a:rPr lang="en-US" sz="6800" b="1" dirty="0" smtClean="0">
                <a:solidFill>
                  <a:schemeClr val="accent6">
                    <a:lumMod val="50000"/>
                  </a:schemeClr>
                </a:solidFill>
              </a:rPr>
              <a:t>Community Service Programs (CSP):</a:t>
            </a:r>
          </a:p>
          <a:p>
            <a:r>
              <a:rPr lang="en-US" sz="6800" dirty="0" smtClean="0">
                <a:solidFill>
                  <a:srgbClr val="000000"/>
                </a:solidFill>
              </a:rPr>
              <a:t>Arts and Culture</a:t>
            </a:r>
          </a:p>
          <a:p>
            <a:r>
              <a:rPr lang="en-US" sz="6800" dirty="0" smtClean="0">
                <a:solidFill>
                  <a:srgbClr val="000000"/>
                </a:solidFill>
              </a:rPr>
              <a:t>Civic Engagement and Outreach</a:t>
            </a:r>
          </a:p>
          <a:p>
            <a:r>
              <a:rPr lang="en-US" sz="6800" dirty="0" smtClean="0">
                <a:solidFill>
                  <a:srgbClr val="000000"/>
                </a:solidFill>
              </a:rPr>
              <a:t>Environment</a:t>
            </a:r>
          </a:p>
          <a:p>
            <a:r>
              <a:rPr lang="en-US" sz="6800" dirty="0" smtClean="0">
                <a:solidFill>
                  <a:srgbClr val="000000"/>
                </a:solidFill>
              </a:rPr>
              <a:t>Education and Libraries</a:t>
            </a:r>
          </a:p>
          <a:p>
            <a:r>
              <a:rPr lang="en-US" sz="6800" dirty="0" smtClean="0">
                <a:solidFill>
                  <a:srgbClr val="000000"/>
                </a:solidFill>
              </a:rPr>
              <a:t>Health and Wellness</a:t>
            </a:r>
          </a:p>
          <a:p>
            <a:pPr>
              <a:buNone/>
            </a:pPr>
            <a:r>
              <a:rPr lang="en-US" sz="6800" b="1" dirty="0" smtClean="0">
                <a:solidFill>
                  <a:schemeClr val="accent6">
                    <a:lumMod val="50000"/>
                  </a:schemeClr>
                </a:solidFill>
              </a:rPr>
              <a:t>Advancement Plans:</a:t>
            </a:r>
          </a:p>
          <a:p>
            <a:r>
              <a:rPr lang="en-US" sz="6800" dirty="0" smtClean="0">
                <a:solidFill>
                  <a:srgbClr val="000000"/>
                </a:solidFill>
              </a:rPr>
              <a:t>Communications and Public Relations</a:t>
            </a:r>
          </a:p>
          <a:p>
            <a:r>
              <a:rPr lang="en-US" sz="6800" dirty="0" smtClean="0">
                <a:solidFill>
                  <a:srgbClr val="000000"/>
                </a:solidFill>
              </a:rPr>
              <a:t>Fundraising and Development</a:t>
            </a:r>
          </a:p>
          <a:p>
            <a:r>
              <a:rPr lang="en-US" sz="6800" dirty="0" smtClean="0">
                <a:solidFill>
                  <a:srgbClr val="000000"/>
                </a:solidFill>
              </a:rPr>
              <a:t>Leadership </a:t>
            </a:r>
          </a:p>
          <a:p>
            <a:r>
              <a:rPr lang="en-US" sz="6800" dirty="0" smtClean="0">
                <a:solidFill>
                  <a:srgbClr val="000000"/>
                </a:solidFill>
              </a:rPr>
              <a:t>Legislation/Public Policy</a:t>
            </a:r>
          </a:p>
          <a:p>
            <a:r>
              <a:rPr lang="en-US" sz="6800" dirty="0" smtClean="0">
                <a:solidFill>
                  <a:srgbClr val="000000"/>
                </a:solidFill>
              </a:rPr>
              <a:t>Membership</a:t>
            </a:r>
          </a:p>
          <a:p>
            <a:r>
              <a:rPr lang="en-US" sz="6800" dirty="0" smtClean="0">
                <a:solidFill>
                  <a:srgbClr val="000000"/>
                </a:solidFill>
              </a:rPr>
              <a:t>Women’s History and Resource Center (WHRC)</a:t>
            </a:r>
            <a:r>
              <a:rPr lang="en-US" sz="5600" dirty="0" smtClean="0"/>
              <a:t>	             </a:t>
            </a:r>
            <a:r>
              <a:rPr lang="en-US" sz="5600" b="1" dirty="0" smtClean="0"/>
              <a:t>Jen Nowak GFWC MA 2</a:t>
            </a:r>
            <a:r>
              <a:rPr lang="en-US" sz="5600" b="1" baseline="30000" dirty="0" smtClean="0"/>
              <a:t>nd</a:t>
            </a:r>
            <a:r>
              <a:rPr lang="en-US" sz="5600" b="1" dirty="0" smtClean="0"/>
              <a:t> Vice President</a:t>
            </a:r>
          </a:p>
          <a:p>
            <a:pPr algn="r">
              <a:buNone/>
            </a:pPr>
            <a:r>
              <a:rPr lang="en-US" sz="5600" dirty="0" smtClean="0"/>
              <a:t>email: </a:t>
            </a:r>
            <a:r>
              <a:rPr lang="en-US" sz="5600" u="sng" dirty="0" smtClean="0">
                <a:hlinkClick r:id="rId2"/>
              </a:rPr>
              <a:t>jwnowak@charter.net</a:t>
            </a:r>
            <a:endParaRPr lang="en-US" sz="5600" dirty="0" smtClean="0"/>
          </a:p>
          <a:p>
            <a:pPr algn="r">
              <a:buNone/>
            </a:pPr>
            <a:r>
              <a:rPr lang="en-US" sz="5600" dirty="0" smtClean="0"/>
              <a:t>Cell: 413.535.9083</a:t>
            </a:r>
          </a:p>
          <a:p>
            <a:pPr algn="r">
              <a:buNone/>
            </a:pPr>
            <a:endParaRPr lang="en-US" sz="2200" dirty="0" smtClean="0"/>
          </a:p>
          <a:p>
            <a:pPr algn="r">
              <a:buNone/>
            </a:pPr>
            <a:endParaRPr lang="en-US" sz="5600" dirty="0" smtClean="0"/>
          </a:p>
          <a:p>
            <a:pPr algn="r">
              <a:buNone/>
            </a:pPr>
            <a:endParaRPr lang="en-US" sz="1800" dirty="0" smtClean="0"/>
          </a:p>
          <a:p>
            <a:endParaRPr lang="en-US" dirty="0"/>
          </a:p>
        </p:txBody>
      </p:sp>
      <p:sp>
        <p:nvSpPr>
          <p:cNvPr id="4" name="Footer Placeholder 3"/>
          <p:cNvSpPr>
            <a:spLocks noGrp="1"/>
          </p:cNvSpPr>
          <p:nvPr>
            <p:ph type="ftr" sz="quarter" idx="11"/>
          </p:nvPr>
        </p:nvSpPr>
        <p:spPr/>
        <p:txBody>
          <a:bodyPr/>
          <a:lstStyle/>
          <a:p>
            <a:r>
              <a:rPr lang="en-US" b="1" smtClean="0">
                <a:solidFill>
                  <a:srgbClr val="002060"/>
                </a:solidFill>
              </a:rPr>
              <a:t>GFWC MA                                                              Tools of the Trade ~ Club Leaders Day  September 19, 2020</a:t>
            </a:r>
            <a:endParaRPr lang="en-US" b="1" dirty="0">
              <a:solidFill>
                <a:srgbClr val="002060"/>
              </a:solidFill>
            </a:endParaRPr>
          </a:p>
        </p:txBody>
      </p:sp>
      <p:pic>
        <p:nvPicPr>
          <p:cNvPr id="5" name="Picture 4" descr="toolbox2"/>
          <p:cNvPicPr/>
          <p:nvPr/>
        </p:nvPicPr>
        <p:blipFill>
          <a:blip r:embed="rId3" cstate="print"/>
          <a:srcRect/>
          <a:stretch>
            <a:fillRect/>
          </a:stretch>
        </p:blipFill>
        <p:spPr bwMode="auto">
          <a:xfrm>
            <a:off x="533400" y="304800"/>
            <a:ext cx="1143000" cy="990600"/>
          </a:xfrm>
          <a:prstGeom prst="rect">
            <a:avLst/>
          </a:prstGeom>
          <a:noFill/>
          <a:ln w="25400">
            <a:noFill/>
            <a:miter lim="800000"/>
            <a:headEnd/>
            <a:tailEnd/>
          </a:ln>
          <a:effectLst/>
        </p:spPr>
      </p:pic>
      <p:pic>
        <p:nvPicPr>
          <p:cNvPr id="6" name="Picture 5" descr="Forms-Workflow.png"/>
          <p:cNvPicPr>
            <a:picLocks noChangeAspect="1"/>
          </p:cNvPicPr>
          <p:nvPr/>
        </p:nvPicPr>
        <p:blipFill>
          <a:blip r:embed="rId4" cstate="print"/>
          <a:stretch>
            <a:fillRect/>
          </a:stretch>
        </p:blipFill>
        <p:spPr>
          <a:xfrm rot="539266">
            <a:off x="4657911" y="2880291"/>
            <a:ext cx="1548109" cy="819587"/>
          </a:xfrm>
          <a:prstGeom prst="rect">
            <a:avLst/>
          </a:prstGeom>
        </p:spPr>
      </p:pic>
      <p:pic>
        <p:nvPicPr>
          <p:cNvPr id="7" name="Picture 6" descr="C:\Users\Donna PC\AppData\Local\Microsoft\Windows\Temporary Internet Files\Content.IE5\BQFIQJ3C\1024px-Tools-hammer.svg[1].png"/>
          <p:cNvPicPr/>
          <p:nvPr/>
        </p:nvPicPr>
        <p:blipFill>
          <a:blip r:embed="rId5" cstate="print"/>
          <a:srcRect/>
          <a:stretch>
            <a:fillRect/>
          </a:stretch>
        </p:blipFill>
        <p:spPr bwMode="auto">
          <a:xfrm>
            <a:off x="7772400" y="4953000"/>
            <a:ext cx="762000"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Hammering out the Details: </a:t>
            </a:r>
            <a:br>
              <a:rPr lang="en-US" b="1" dirty="0" smtClean="0">
                <a:solidFill>
                  <a:schemeClr val="accent6">
                    <a:lumMod val="50000"/>
                  </a:schemeClr>
                </a:solidFill>
              </a:rPr>
            </a:br>
            <a:r>
              <a:rPr lang="en-US" b="1" dirty="0" smtClean="0">
                <a:solidFill>
                  <a:schemeClr val="accent6">
                    <a:lumMod val="50000"/>
                  </a:schemeClr>
                </a:solidFill>
              </a:rPr>
              <a:t>What's New With Report Writing </a:t>
            </a:r>
            <a:r>
              <a:rPr lang="en-US" sz="2700" b="1" dirty="0" smtClean="0">
                <a:solidFill>
                  <a:schemeClr val="accent6">
                    <a:lumMod val="50000"/>
                  </a:schemeClr>
                </a:solidFill>
              </a:rPr>
              <a:t>page 2</a:t>
            </a:r>
            <a:r>
              <a:rPr lang="en-US" dirty="0" smtClean="0"/>
              <a:t/>
            </a:r>
            <a:br>
              <a:rPr lang="en-US" dirty="0" smtClean="0"/>
            </a:br>
            <a:r>
              <a:rPr lang="en-US" dirty="0" smtClean="0"/>
              <a:t/>
            </a:r>
            <a:br>
              <a:rPr lang="en-US" dirty="0" smtClean="0"/>
            </a:br>
            <a:r>
              <a:rPr lang="en-US" b="1" dirty="0" smtClean="0">
                <a:solidFill>
                  <a:schemeClr val="accent6">
                    <a:lumMod val="50000"/>
                  </a:schemeClr>
                </a:solidFill>
              </a:rPr>
              <a:t/>
            </a:r>
            <a:br>
              <a:rPr lang="en-US" b="1" dirty="0" smtClean="0">
                <a:solidFill>
                  <a:schemeClr val="accent6">
                    <a:lumMod val="50000"/>
                  </a:schemeClr>
                </a:solidFill>
              </a:rPr>
            </a:br>
            <a:r>
              <a:rPr lang="en-US" dirty="0" smtClean="0"/>
              <a:t/>
            </a:r>
            <a:br>
              <a:rPr lang="en-US" dirty="0" smtClean="0"/>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dirty="0" smtClean="0"/>
              <a:t/>
            </a:r>
            <a:br>
              <a:rPr lang="en-US" dirty="0" smtClean="0"/>
            </a:br>
            <a:endParaRPr lang="en-US" dirty="0"/>
          </a:p>
        </p:txBody>
      </p:sp>
      <p:sp>
        <p:nvSpPr>
          <p:cNvPr id="3" name="Content Placeholder 2"/>
          <p:cNvSpPr>
            <a:spLocks noGrp="1"/>
          </p:cNvSpPr>
          <p:nvPr>
            <p:ph idx="1"/>
          </p:nvPr>
        </p:nvSpPr>
        <p:spPr>
          <a:xfrm>
            <a:off x="457200" y="2286000"/>
            <a:ext cx="8229600" cy="3840163"/>
          </a:xfrm>
        </p:spPr>
        <p:txBody>
          <a:bodyPr>
            <a:normAutofit fontScale="25000" lnSpcReduction="20000"/>
          </a:bodyPr>
          <a:lstStyle/>
          <a:p>
            <a:pPr algn="r">
              <a:buNone/>
            </a:pPr>
            <a:endParaRPr lang="en-US" sz="1400" b="1" dirty="0" smtClean="0"/>
          </a:p>
          <a:p>
            <a:pPr algn="r">
              <a:buNone/>
            </a:pPr>
            <a:endParaRPr lang="en-US" sz="1400" b="1" dirty="0" smtClean="0"/>
          </a:p>
          <a:p>
            <a:pPr algn="r">
              <a:buNone/>
            </a:pPr>
            <a:endParaRPr lang="en-US" sz="1400" b="1" dirty="0" smtClean="0"/>
          </a:p>
          <a:p>
            <a:pPr algn="r">
              <a:buNone/>
            </a:pPr>
            <a:endParaRPr lang="en-US" sz="1400" b="1" dirty="0" smtClean="0"/>
          </a:p>
          <a:p>
            <a:pPr algn="r">
              <a:buNone/>
            </a:pPr>
            <a:endParaRPr lang="en-US" sz="1400" b="1" dirty="0" smtClean="0"/>
          </a:p>
          <a:p>
            <a:pPr algn="r">
              <a:buNone/>
            </a:pPr>
            <a:endParaRPr lang="en-US" sz="1400" b="1" dirty="0" smtClean="0"/>
          </a:p>
          <a:p>
            <a:pPr algn="r">
              <a:buNone/>
            </a:pPr>
            <a:endParaRPr lang="en-US" sz="1400" b="1" dirty="0" smtClean="0"/>
          </a:p>
          <a:p>
            <a:pPr algn="r">
              <a:buNone/>
            </a:pPr>
            <a:endParaRPr lang="en-US" sz="1400" b="1" dirty="0" smtClean="0"/>
          </a:p>
          <a:p>
            <a:pPr algn="r">
              <a:buNone/>
            </a:pPr>
            <a:endParaRPr lang="en-US" sz="1400" b="1" dirty="0" smtClean="0"/>
          </a:p>
          <a:p>
            <a:pPr algn="r">
              <a:buNone/>
            </a:pPr>
            <a:endParaRPr lang="en-US" sz="1400" b="1" dirty="0" smtClean="0"/>
          </a:p>
          <a:p>
            <a:pPr algn="r">
              <a:buNone/>
            </a:pPr>
            <a:endParaRPr lang="en-US" sz="1400" b="1" dirty="0" smtClean="0"/>
          </a:p>
          <a:p>
            <a:pPr algn="r">
              <a:buNone/>
            </a:pPr>
            <a:endParaRPr lang="en-US" sz="1400" b="1" dirty="0" smtClean="0"/>
          </a:p>
          <a:p>
            <a:pPr algn="r">
              <a:buNone/>
            </a:pPr>
            <a:endParaRPr lang="en-US" sz="1400" b="1" dirty="0" smtClean="0"/>
          </a:p>
          <a:p>
            <a:pPr algn="r">
              <a:buNone/>
            </a:pPr>
            <a:endParaRPr lang="en-US" sz="1400" b="1" dirty="0" smtClean="0"/>
          </a:p>
          <a:p>
            <a:pPr algn="r">
              <a:buNone/>
            </a:pPr>
            <a:endParaRPr lang="en-US" sz="5600" b="1" dirty="0" smtClean="0"/>
          </a:p>
          <a:p>
            <a:pPr algn="r">
              <a:buNone/>
            </a:pPr>
            <a:endParaRPr lang="en-US" sz="1800" b="1" dirty="0" smtClean="0"/>
          </a:p>
          <a:p>
            <a:pPr algn="r">
              <a:buNone/>
            </a:pPr>
            <a:endParaRPr lang="en-US" sz="1800" b="1" dirty="0" smtClean="0"/>
          </a:p>
          <a:p>
            <a:pPr algn="r">
              <a:buNone/>
            </a:pPr>
            <a:endParaRPr lang="en-US" sz="1800" b="1" dirty="0" smtClean="0"/>
          </a:p>
          <a:p>
            <a:pPr algn="r">
              <a:buNone/>
            </a:pPr>
            <a:endParaRPr lang="en-US" sz="1800" b="1" dirty="0" smtClean="0"/>
          </a:p>
          <a:p>
            <a:pPr algn="r">
              <a:buNone/>
            </a:pPr>
            <a:endParaRPr lang="en-US" sz="1800" b="1" dirty="0" smtClean="0"/>
          </a:p>
          <a:p>
            <a:pPr algn="r">
              <a:buNone/>
            </a:pPr>
            <a:endParaRPr lang="en-US" sz="1800" b="1" dirty="0" smtClean="0"/>
          </a:p>
          <a:p>
            <a:pPr algn="r">
              <a:buNone/>
            </a:pPr>
            <a:endParaRPr lang="en-US" sz="1800" b="1" dirty="0" smtClean="0"/>
          </a:p>
          <a:p>
            <a:pPr algn="r">
              <a:buNone/>
            </a:pPr>
            <a:endParaRPr lang="en-US" sz="2900" b="1" dirty="0" smtClean="0"/>
          </a:p>
          <a:p>
            <a:pPr algn="r">
              <a:buNone/>
            </a:pPr>
            <a:endParaRPr lang="en-US" sz="2900" b="1" dirty="0" smtClean="0"/>
          </a:p>
          <a:p>
            <a:pPr algn="r">
              <a:buNone/>
            </a:pPr>
            <a:endParaRPr lang="en-US" sz="2900" b="1" dirty="0" smtClean="0"/>
          </a:p>
          <a:p>
            <a:pPr algn="r">
              <a:buNone/>
            </a:pPr>
            <a:endParaRPr lang="en-US" sz="2900" b="1" dirty="0" smtClean="0"/>
          </a:p>
          <a:p>
            <a:pPr algn="r">
              <a:buNone/>
            </a:pPr>
            <a:endParaRPr lang="en-US" sz="2900" b="1" dirty="0" smtClean="0"/>
          </a:p>
          <a:p>
            <a:pPr algn="r">
              <a:buNone/>
            </a:pPr>
            <a:endParaRPr lang="en-US" sz="2900" b="1" dirty="0" smtClean="0"/>
          </a:p>
          <a:p>
            <a:pPr algn="r">
              <a:buNone/>
            </a:pPr>
            <a:endParaRPr lang="en-US" sz="2900" b="1" dirty="0" smtClean="0"/>
          </a:p>
          <a:p>
            <a:pPr algn="r">
              <a:buNone/>
            </a:pPr>
            <a:endParaRPr lang="en-US" sz="2900" b="1" dirty="0" smtClean="0"/>
          </a:p>
          <a:p>
            <a:pPr algn="r">
              <a:buNone/>
            </a:pPr>
            <a:endParaRPr lang="en-US" sz="2900" b="1" dirty="0" smtClean="0"/>
          </a:p>
          <a:p>
            <a:pPr algn="r">
              <a:buNone/>
            </a:pPr>
            <a:endParaRPr lang="en-US" sz="5600" b="1" dirty="0" smtClean="0"/>
          </a:p>
          <a:p>
            <a:pPr algn="r">
              <a:buNone/>
            </a:pPr>
            <a:endParaRPr lang="en-US" sz="5600" b="1" dirty="0" smtClean="0"/>
          </a:p>
          <a:p>
            <a:pPr algn="r">
              <a:buNone/>
            </a:pPr>
            <a:endParaRPr lang="en-US" sz="5600" b="1" dirty="0" smtClean="0"/>
          </a:p>
          <a:p>
            <a:pPr algn="r">
              <a:buNone/>
            </a:pPr>
            <a:endParaRPr lang="en-US" sz="5600" b="1" dirty="0" smtClean="0"/>
          </a:p>
          <a:p>
            <a:pPr algn="r">
              <a:buNone/>
            </a:pPr>
            <a:r>
              <a:rPr lang="en-US" sz="5600" b="1" dirty="0" smtClean="0"/>
              <a:t>Jen Nowak GFWC MA 2</a:t>
            </a:r>
            <a:r>
              <a:rPr lang="en-US" sz="5600" b="1" baseline="30000" dirty="0" smtClean="0"/>
              <a:t>nd</a:t>
            </a:r>
            <a:r>
              <a:rPr lang="en-US" sz="5600" b="1" dirty="0" smtClean="0"/>
              <a:t> Vice President</a:t>
            </a:r>
          </a:p>
          <a:p>
            <a:pPr algn="r">
              <a:buNone/>
            </a:pPr>
            <a:r>
              <a:rPr lang="en-US" sz="5600" dirty="0" smtClean="0"/>
              <a:t>email: </a:t>
            </a:r>
            <a:r>
              <a:rPr lang="en-US" sz="5600" u="sng" dirty="0" smtClean="0">
                <a:hlinkClick r:id="rId2"/>
              </a:rPr>
              <a:t>jwnowak@charter.net</a:t>
            </a:r>
            <a:endParaRPr lang="en-US" sz="5600" dirty="0" smtClean="0"/>
          </a:p>
          <a:p>
            <a:pPr algn="r">
              <a:buNone/>
            </a:pPr>
            <a:r>
              <a:rPr lang="en-US" sz="5600" dirty="0" smtClean="0"/>
              <a:t>Cell: 413.535.9083</a:t>
            </a:r>
          </a:p>
          <a:p>
            <a:pPr algn="r">
              <a:buNone/>
            </a:pPr>
            <a:endParaRPr lang="en-US" sz="2200" dirty="0" smtClean="0"/>
          </a:p>
          <a:p>
            <a:pPr algn="r">
              <a:buNone/>
            </a:pPr>
            <a:endParaRPr lang="en-US" sz="5600" dirty="0" smtClean="0"/>
          </a:p>
          <a:p>
            <a:pPr algn="r">
              <a:buNone/>
            </a:pPr>
            <a:endParaRPr lang="en-US" sz="1800" dirty="0" smtClean="0"/>
          </a:p>
          <a:p>
            <a:endParaRPr lang="en-US" dirty="0"/>
          </a:p>
        </p:txBody>
      </p:sp>
      <p:sp>
        <p:nvSpPr>
          <p:cNvPr id="4" name="Footer Placeholder 3"/>
          <p:cNvSpPr>
            <a:spLocks noGrp="1"/>
          </p:cNvSpPr>
          <p:nvPr>
            <p:ph type="ftr" sz="quarter" idx="11"/>
          </p:nvPr>
        </p:nvSpPr>
        <p:spPr/>
        <p:txBody>
          <a:bodyPr/>
          <a:lstStyle/>
          <a:p>
            <a:r>
              <a:rPr lang="en-US" b="1" smtClean="0">
                <a:solidFill>
                  <a:srgbClr val="002060"/>
                </a:solidFill>
              </a:rPr>
              <a:t>GFWC MA                                                              Tools of the Trade ~ Club Leaders Day  September 19, 2020</a:t>
            </a:r>
            <a:endParaRPr lang="en-US" b="1" dirty="0">
              <a:solidFill>
                <a:srgbClr val="002060"/>
              </a:solidFill>
            </a:endParaRPr>
          </a:p>
        </p:txBody>
      </p:sp>
      <p:pic>
        <p:nvPicPr>
          <p:cNvPr id="5" name="Picture 4" descr="toolbox2"/>
          <p:cNvPicPr/>
          <p:nvPr/>
        </p:nvPicPr>
        <p:blipFill>
          <a:blip r:embed="rId3" cstate="print"/>
          <a:srcRect/>
          <a:stretch>
            <a:fillRect/>
          </a:stretch>
        </p:blipFill>
        <p:spPr bwMode="auto">
          <a:xfrm>
            <a:off x="533400" y="304800"/>
            <a:ext cx="1143000" cy="990600"/>
          </a:xfrm>
          <a:prstGeom prst="rect">
            <a:avLst/>
          </a:prstGeom>
          <a:noFill/>
          <a:ln w="25400">
            <a:noFill/>
            <a:miter lim="800000"/>
            <a:headEnd/>
            <a:tailEnd/>
          </a:ln>
          <a:effectLst/>
        </p:spPr>
      </p:pic>
      <p:sp>
        <p:nvSpPr>
          <p:cNvPr id="9" name="Rectangle 8"/>
          <p:cNvSpPr/>
          <p:nvPr/>
        </p:nvSpPr>
        <p:spPr>
          <a:xfrm>
            <a:off x="838200" y="1828801"/>
            <a:ext cx="7467600" cy="4801314"/>
          </a:xfrm>
          <a:prstGeom prst="rect">
            <a:avLst/>
          </a:prstGeom>
        </p:spPr>
        <p:txBody>
          <a:bodyPr wrap="square">
            <a:spAutoFit/>
          </a:bodyPr>
          <a:lstStyle/>
          <a:p>
            <a:r>
              <a:rPr lang="en-US" dirty="0" smtClean="0">
                <a:solidFill>
                  <a:srgbClr val="000000"/>
                </a:solidFill>
              </a:rPr>
              <a:t>Compile and Report your information on the </a:t>
            </a:r>
            <a:r>
              <a:rPr lang="en-US" b="1" dirty="0" smtClean="0">
                <a:solidFill>
                  <a:schemeClr val="accent6">
                    <a:lumMod val="50000"/>
                  </a:schemeClr>
                </a:solidFill>
                <a:hlinkClick r:id="rId4" action="ppaction://hlinkfile"/>
              </a:rPr>
              <a:t>GFWC MA </a:t>
            </a:r>
            <a:r>
              <a:rPr lang="en-US" b="1" dirty="0" smtClean="0">
                <a:solidFill>
                  <a:schemeClr val="accent6">
                    <a:lumMod val="50000"/>
                  </a:schemeClr>
                </a:solidFill>
                <a:hlinkClick r:id="rId4" action="ppaction://hlinkfile"/>
              </a:rPr>
              <a:t>Club Statistical </a:t>
            </a:r>
            <a:r>
              <a:rPr lang="en-US" b="1" dirty="0" smtClean="0">
                <a:solidFill>
                  <a:schemeClr val="accent6">
                    <a:lumMod val="50000"/>
                  </a:schemeClr>
                </a:solidFill>
                <a:hlinkClick r:id="rId4" action="ppaction://hlinkfile"/>
              </a:rPr>
              <a:t>Form</a:t>
            </a:r>
            <a:endParaRPr lang="en-US" b="1" dirty="0" smtClean="0">
              <a:solidFill>
                <a:schemeClr val="accent6">
                  <a:lumMod val="50000"/>
                </a:schemeClr>
              </a:solidFill>
            </a:endParaRPr>
          </a:p>
          <a:p>
            <a:r>
              <a:rPr lang="en-US" dirty="0" smtClean="0">
                <a:solidFill>
                  <a:srgbClr val="000000"/>
                </a:solidFill>
              </a:rPr>
              <a:t>Add </a:t>
            </a:r>
            <a:r>
              <a:rPr lang="en-US" b="1" dirty="0" smtClean="0">
                <a:solidFill>
                  <a:schemeClr val="accent6">
                    <a:lumMod val="50000"/>
                  </a:schemeClr>
                </a:solidFill>
              </a:rPr>
              <a:t>Narratives</a:t>
            </a:r>
            <a:r>
              <a:rPr lang="en-US" dirty="0" smtClean="0">
                <a:solidFill>
                  <a:srgbClr val="000000"/>
                </a:solidFill>
              </a:rPr>
              <a:t> to give GFWC MA a better picture of your projects/programs</a:t>
            </a:r>
          </a:p>
          <a:p>
            <a:r>
              <a:rPr lang="en-US" dirty="0" smtClean="0">
                <a:solidFill>
                  <a:srgbClr val="000000"/>
                </a:solidFill>
              </a:rPr>
              <a:t>NO back up material (e.g., fliers, pictures) needed</a:t>
            </a:r>
          </a:p>
          <a:p>
            <a:endParaRPr lang="en-US" b="1" dirty="0" smtClean="0">
              <a:solidFill>
                <a:srgbClr val="000000"/>
              </a:solidFill>
            </a:endParaRPr>
          </a:p>
          <a:p>
            <a:r>
              <a:rPr lang="en-US" dirty="0" smtClean="0">
                <a:solidFill>
                  <a:srgbClr val="000000"/>
                </a:solidFill>
              </a:rPr>
              <a:t>Include information on the </a:t>
            </a:r>
            <a:r>
              <a:rPr lang="en-US" b="1" dirty="0" smtClean="0">
                <a:solidFill>
                  <a:schemeClr val="accent6">
                    <a:lumMod val="50000"/>
                  </a:schemeClr>
                </a:solidFill>
              </a:rPr>
              <a:t>Affiliate Organizations </a:t>
            </a:r>
            <a:r>
              <a:rPr lang="en-US" dirty="0" smtClean="0">
                <a:solidFill>
                  <a:schemeClr val="accent6">
                    <a:lumMod val="50000"/>
                  </a:schemeClr>
                </a:solidFill>
              </a:rPr>
              <a:t>~ </a:t>
            </a:r>
            <a:r>
              <a:rPr lang="en-US" dirty="0" smtClean="0"/>
              <a:t>how to report this info</a:t>
            </a:r>
          </a:p>
          <a:p>
            <a:r>
              <a:rPr lang="en-US" b="1" dirty="0" smtClean="0">
                <a:solidFill>
                  <a:schemeClr val="accent6">
                    <a:lumMod val="50000"/>
                  </a:schemeClr>
                </a:solidFill>
              </a:rPr>
              <a:t>Platinum level:</a:t>
            </a:r>
          </a:p>
          <a:p>
            <a:pPr>
              <a:buFont typeface="Arial" pitchFamily="34" charset="0"/>
              <a:buChar char="•"/>
            </a:pPr>
            <a:r>
              <a:rPr lang="en-US" dirty="0" smtClean="0"/>
              <a:t>   </a:t>
            </a:r>
            <a:r>
              <a:rPr lang="en-US" dirty="0" err="1" smtClean="0"/>
              <a:t>Shot@Life</a:t>
            </a:r>
            <a:endParaRPr lang="en-US" dirty="0" smtClean="0"/>
          </a:p>
          <a:p>
            <a:pPr>
              <a:buFont typeface="Arial" pitchFamily="34" charset="0"/>
              <a:buChar char="•"/>
            </a:pPr>
            <a:r>
              <a:rPr lang="en-US" dirty="0" smtClean="0"/>
              <a:t>   St. Jude's Children's Research Hospital</a:t>
            </a:r>
          </a:p>
          <a:p>
            <a:pPr>
              <a:buFont typeface="Arial" pitchFamily="34" charset="0"/>
              <a:buChar char="•"/>
            </a:pPr>
            <a:r>
              <a:rPr lang="en-US" dirty="0" smtClean="0"/>
              <a:t>   Prevent Child Abuse America</a:t>
            </a:r>
          </a:p>
          <a:p>
            <a:r>
              <a:rPr lang="en-US" b="1" dirty="0" smtClean="0">
                <a:solidFill>
                  <a:schemeClr val="accent6">
                    <a:lumMod val="50000"/>
                  </a:schemeClr>
                </a:solidFill>
              </a:rPr>
              <a:t>Gold level:</a:t>
            </a:r>
          </a:p>
          <a:p>
            <a:pPr>
              <a:buFont typeface="Arial" pitchFamily="34" charset="0"/>
              <a:buChar char="•"/>
            </a:pPr>
            <a:r>
              <a:rPr lang="en-US" dirty="0" smtClean="0"/>
              <a:t>   Heifer International</a:t>
            </a:r>
          </a:p>
          <a:p>
            <a:pPr>
              <a:buFont typeface="Arial" pitchFamily="34" charset="0"/>
              <a:buChar char="•"/>
            </a:pPr>
            <a:r>
              <a:rPr lang="en-US" dirty="0" smtClean="0"/>
              <a:t>   HOBY - Hugh O'Brian Youth Leadership</a:t>
            </a:r>
          </a:p>
          <a:p>
            <a:pPr>
              <a:buFont typeface="Arial" pitchFamily="34" charset="0"/>
              <a:buChar char="•"/>
            </a:pPr>
            <a:r>
              <a:rPr lang="en-US" dirty="0" smtClean="0"/>
              <a:t>   March of Dimes</a:t>
            </a:r>
          </a:p>
          <a:p>
            <a:pPr>
              <a:buFont typeface="Arial" pitchFamily="34" charset="0"/>
              <a:buChar char="•"/>
            </a:pPr>
            <a:r>
              <a:rPr lang="en-US" dirty="0" smtClean="0"/>
              <a:t>   Operation Smile</a:t>
            </a:r>
          </a:p>
          <a:p>
            <a:pPr>
              <a:buFont typeface="Arial" pitchFamily="34" charset="0"/>
              <a:buChar char="•"/>
            </a:pPr>
            <a:r>
              <a:rPr lang="en-US" dirty="0" smtClean="0"/>
              <a:t>   UNICEF</a:t>
            </a:r>
          </a:p>
          <a:p>
            <a:endParaRPr lang="en-US" b="1" dirty="0" smtClean="0"/>
          </a:p>
          <a:p>
            <a:endParaRPr lang="en-US" dirty="0">
              <a:solidFill>
                <a:schemeClr val="accent6">
                  <a:lumMod val="50000"/>
                </a:schemeClr>
              </a:solidFill>
            </a:endParaRPr>
          </a:p>
        </p:txBody>
      </p:sp>
      <p:pic>
        <p:nvPicPr>
          <p:cNvPr id="10" name="Picture 9" descr="C:\Users\Donna PC\AppData\Local\Microsoft\Windows\Temporary Internet Files\Content.IE5\BQFIQJ3C\1024px-Tools-hammer.svg[1].png"/>
          <p:cNvPicPr/>
          <p:nvPr/>
        </p:nvPicPr>
        <p:blipFill>
          <a:blip r:embed="rId5" cstate="print"/>
          <a:srcRect/>
          <a:stretch>
            <a:fillRect/>
          </a:stretch>
        </p:blipFill>
        <p:spPr bwMode="auto">
          <a:xfrm>
            <a:off x="7772400" y="4876800"/>
            <a:ext cx="762000" cy="838200"/>
          </a:xfrm>
          <a:prstGeom prst="rect">
            <a:avLst/>
          </a:prstGeom>
          <a:noFill/>
          <a:ln w="9525">
            <a:noFill/>
            <a:miter lim="800000"/>
            <a:headEnd/>
            <a:tailEnd/>
          </a:ln>
        </p:spPr>
      </p:pic>
      <p:pic>
        <p:nvPicPr>
          <p:cNvPr id="3074" name="Picture 2" descr="C:\Users\Donna PC\AppData\Local\Microsoft\Windows\Temporary Internet Files\Content.IE5\BQFIQJ3C\handshake[1].png"/>
          <p:cNvPicPr>
            <a:picLocks noChangeAspect="1" noChangeArrowheads="1"/>
          </p:cNvPicPr>
          <p:nvPr/>
        </p:nvPicPr>
        <p:blipFill>
          <a:blip r:embed="rId6" cstate="print">
            <a:duotone>
              <a:schemeClr val="accent6">
                <a:shade val="45000"/>
                <a:satMod val="135000"/>
              </a:schemeClr>
              <a:prstClr val="white"/>
            </a:duotone>
          </a:blip>
          <a:srcRect/>
          <a:stretch>
            <a:fillRect/>
          </a:stretch>
        </p:blipFill>
        <p:spPr bwMode="auto">
          <a:xfrm>
            <a:off x="4038600" y="2971800"/>
            <a:ext cx="975360" cy="97536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Keep these Dates </a:t>
            </a:r>
            <a:br>
              <a:rPr lang="en-US" b="1" dirty="0" smtClean="0">
                <a:solidFill>
                  <a:schemeClr val="accent6">
                    <a:lumMod val="50000"/>
                  </a:schemeClr>
                </a:solidFill>
              </a:rPr>
            </a:br>
            <a:r>
              <a:rPr lang="en-US" b="1" dirty="0" smtClean="0">
                <a:solidFill>
                  <a:schemeClr val="accent6">
                    <a:lumMod val="50000"/>
                  </a:schemeClr>
                </a:solidFill>
              </a:rPr>
              <a:t>in Your Toolbox: </a:t>
            </a:r>
            <a:r>
              <a:rPr lang="en-US" dirty="0" smtClean="0"/>
              <a:t/>
            </a:r>
            <a:br>
              <a:rPr lang="en-US" dirty="0" smtClean="0"/>
            </a:br>
            <a:r>
              <a:rPr lang="en-US" dirty="0" smtClean="0"/>
              <a:t/>
            </a:r>
            <a:br>
              <a:rPr lang="en-US" dirty="0" smtClean="0"/>
            </a:br>
            <a:r>
              <a:rPr lang="en-US" dirty="0" smtClean="0"/>
              <a:t/>
            </a:r>
            <a:br>
              <a:rPr lang="en-US" dirty="0" smtClean="0"/>
            </a:br>
            <a:r>
              <a:rPr lang="en-US" b="1" dirty="0" smtClean="0">
                <a:solidFill>
                  <a:schemeClr val="accent6">
                    <a:lumMod val="50000"/>
                  </a:schemeClr>
                </a:solidFill>
              </a:rPr>
              <a:t/>
            </a:r>
            <a:br>
              <a:rPr lang="en-US" b="1" dirty="0" smtClean="0">
                <a:solidFill>
                  <a:schemeClr val="accent6">
                    <a:lumMod val="50000"/>
                  </a:schemeClr>
                </a:solidFill>
              </a:rPr>
            </a:br>
            <a:r>
              <a:rPr lang="en-US" dirty="0" smtClean="0"/>
              <a:t/>
            </a:r>
            <a:br>
              <a:rPr lang="en-US" dirty="0" smtClean="0"/>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dirty="0" smtClean="0"/>
              <a:t/>
            </a:r>
            <a:br>
              <a:rPr lang="en-US" dirty="0" smtClean="0"/>
            </a:br>
            <a:endParaRPr lang="en-US" dirty="0"/>
          </a:p>
        </p:txBody>
      </p:sp>
      <p:sp>
        <p:nvSpPr>
          <p:cNvPr id="3" name="Content Placeholder 2"/>
          <p:cNvSpPr>
            <a:spLocks noGrp="1"/>
          </p:cNvSpPr>
          <p:nvPr>
            <p:ph idx="1"/>
          </p:nvPr>
        </p:nvSpPr>
        <p:spPr>
          <a:xfrm>
            <a:off x="457200" y="1524000"/>
            <a:ext cx="8458200" cy="4602163"/>
          </a:xfrm>
        </p:spPr>
        <p:txBody>
          <a:bodyPr>
            <a:normAutofit fontScale="25000" lnSpcReduction="20000"/>
          </a:bodyPr>
          <a:lstStyle/>
          <a:p>
            <a:pPr lvl="0"/>
            <a:r>
              <a:rPr lang="en-US" sz="8000" b="1" dirty="0" smtClean="0">
                <a:solidFill>
                  <a:schemeClr val="accent6">
                    <a:lumMod val="50000"/>
                  </a:schemeClr>
                </a:solidFill>
              </a:rPr>
              <a:t>Savers Fundraiser </a:t>
            </a:r>
            <a:r>
              <a:rPr lang="en-US" sz="8000" dirty="0" smtClean="0"/>
              <a:t>~ drop off soft goods before </a:t>
            </a:r>
            <a:r>
              <a:rPr lang="en-US" sz="8000" b="1" dirty="0" smtClean="0"/>
              <a:t>October 9, 2020 </a:t>
            </a:r>
          </a:p>
          <a:p>
            <a:pPr lvl="0">
              <a:buNone/>
            </a:pPr>
            <a:r>
              <a:rPr lang="en-US" sz="8000" b="1" dirty="0" smtClean="0"/>
              <a:t>                             </a:t>
            </a:r>
            <a:r>
              <a:rPr lang="en-US" sz="8000" dirty="0" smtClean="0"/>
              <a:t>at HQ in Sudbury ~ click on the flier</a:t>
            </a:r>
          </a:p>
          <a:p>
            <a:pPr lvl="0"/>
            <a:r>
              <a:rPr lang="en-US" sz="8000" b="1" dirty="0" smtClean="0">
                <a:solidFill>
                  <a:schemeClr val="accent6">
                    <a:lumMod val="50000"/>
                  </a:schemeClr>
                </a:solidFill>
              </a:rPr>
              <a:t>GFWC NER Conference</a:t>
            </a:r>
            <a:r>
              <a:rPr lang="en-US" sz="8000" dirty="0" smtClean="0">
                <a:solidFill>
                  <a:schemeClr val="accent6">
                    <a:lumMod val="50000"/>
                  </a:schemeClr>
                </a:solidFill>
              </a:rPr>
              <a:t> </a:t>
            </a:r>
            <a:r>
              <a:rPr lang="en-US" sz="8000" dirty="0" smtClean="0"/>
              <a:t>~ </a:t>
            </a:r>
            <a:r>
              <a:rPr lang="en-US" sz="8000" b="1" dirty="0" smtClean="0"/>
              <a:t>October 16-17, 2020 </a:t>
            </a:r>
            <a:r>
              <a:rPr lang="en-US" sz="8000" dirty="0" smtClean="0"/>
              <a:t>via Big Marker</a:t>
            </a:r>
          </a:p>
          <a:p>
            <a:pPr lvl="0">
              <a:buNone/>
            </a:pPr>
            <a:r>
              <a:rPr lang="en-US" sz="8000" b="1" dirty="0" smtClean="0"/>
              <a:t>                            </a:t>
            </a:r>
            <a:r>
              <a:rPr lang="en-US" sz="8000" dirty="0" smtClean="0"/>
              <a:t>“Meet” your GFWC Leaders</a:t>
            </a:r>
          </a:p>
          <a:p>
            <a:pPr lvl="0">
              <a:buNone/>
            </a:pPr>
            <a:r>
              <a:rPr lang="en-US" sz="8000" dirty="0" smtClean="0"/>
              <a:t>                             </a:t>
            </a:r>
            <a:r>
              <a:rPr lang="en-US" sz="8000" dirty="0" err="1" smtClean="0"/>
              <a:t>JoAnn</a:t>
            </a:r>
            <a:r>
              <a:rPr lang="en-US" sz="8000" dirty="0" smtClean="0"/>
              <a:t> </a:t>
            </a:r>
            <a:r>
              <a:rPr lang="en-US" sz="8000" dirty="0" err="1" smtClean="0"/>
              <a:t>Calnen</a:t>
            </a:r>
            <a:r>
              <a:rPr lang="en-US" sz="8000" dirty="0" smtClean="0"/>
              <a:t> ~ GFWC NER President, presiding</a:t>
            </a:r>
          </a:p>
          <a:p>
            <a:pPr lvl="0">
              <a:buNone/>
            </a:pPr>
            <a:r>
              <a:rPr lang="en-US" sz="8000" dirty="0" smtClean="0"/>
              <a:t>                             Marian </a:t>
            </a:r>
            <a:r>
              <a:rPr lang="en-US" sz="8000" dirty="0" err="1" smtClean="0"/>
              <a:t>St.Clair</a:t>
            </a:r>
            <a:r>
              <a:rPr lang="en-US" sz="8000" dirty="0" smtClean="0"/>
              <a:t> ~ GFWC International President   </a:t>
            </a:r>
          </a:p>
          <a:p>
            <a:pPr>
              <a:buNone/>
            </a:pPr>
            <a:r>
              <a:rPr lang="en-US" sz="8000" dirty="0" smtClean="0"/>
              <a:t>	                       Deb </a:t>
            </a:r>
            <a:r>
              <a:rPr lang="en-US" sz="8000" dirty="0" err="1" smtClean="0"/>
              <a:t>Stahanoski</a:t>
            </a:r>
            <a:r>
              <a:rPr lang="en-US" sz="8000" dirty="0" smtClean="0"/>
              <a:t> ~ President-elect</a:t>
            </a:r>
            <a:br>
              <a:rPr lang="en-US" sz="8000" dirty="0" smtClean="0"/>
            </a:br>
            <a:r>
              <a:rPr lang="en-US" sz="8000" dirty="0" smtClean="0"/>
              <a:t>                       Did you register yet? ~ click on the CALL</a:t>
            </a:r>
          </a:p>
          <a:p>
            <a:pPr lvl="0"/>
            <a:r>
              <a:rPr lang="en-US" sz="8000" b="1" dirty="0" smtClean="0">
                <a:solidFill>
                  <a:schemeClr val="accent6">
                    <a:lumMod val="50000"/>
                  </a:schemeClr>
                </a:solidFill>
              </a:rPr>
              <a:t>GFWC MA Combined Fall Meeting: The Spirit of Change is in the Air </a:t>
            </a:r>
            <a:r>
              <a:rPr lang="en-US" sz="8000" b="1" dirty="0" smtClean="0"/>
              <a:t>~        </a:t>
            </a:r>
          </a:p>
          <a:p>
            <a:pPr lvl="0">
              <a:buNone/>
            </a:pPr>
            <a:r>
              <a:rPr lang="en-US" sz="8000" b="1" dirty="0" smtClean="0"/>
              <a:t>                             October 24, 2020 </a:t>
            </a:r>
            <a:r>
              <a:rPr lang="en-US" sz="8000" dirty="0" smtClean="0"/>
              <a:t>hybrid meeting, some meeting at HQ in  </a:t>
            </a:r>
          </a:p>
          <a:p>
            <a:pPr lvl="0">
              <a:buNone/>
            </a:pPr>
            <a:r>
              <a:rPr lang="en-US" sz="8000" dirty="0" smtClean="0"/>
              <a:t>                                    Sudbury (limited to 25) and more joining on Zoom. </a:t>
            </a:r>
          </a:p>
          <a:p>
            <a:pPr lvl="0">
              <a:buNone/>
            </a:pPr>
            <a:r>
              <a:rPr lang="en-US" sz="8000" dirty="0" smtClean="0"/>
              <a:t>                             Speakers, awards/trophies presented, anniversary certificates </a:t>
            </a:r>
          </a:p>
          <a:p>
            <a:pPr lvl="0">
              <a:buNone/>
            </a:pPr>
            <a:r>
              <a:rPr lang="en-US" sz="8000" dirty="0" smtClean="0"/>
              <a:t>                             Fundraising opportunities while supporting GFWC MA</a:t>
            </a:r>
          </a:p>
          <a:p>
            <a:pPr lvl="0">
              <a:buNone/>
            </a:pPr>
            <a:r>
              <a:rPr lang="en-US" sz="8000" dirty="0" smtClean="0"/>
              <a:t>                             Did you register yet? ~ click on the CALL</a:t>
            </a:r>
            <a:endParaRPr lang="en-US" sz="5600" dirty="0" smtClean="0"/>
          </a:p>
          <a:p>
            <a:pPr algn="r">
              <a:buNone/>
            </a:pPr>
            <a:r>
              <a:rPr lang="en-US" sz="5600" b="1" dirty="0" smtClean="0"/>
              <a:t>Donna </a:t>
            </a:r>
            <a:r>
              <a:rPr lang="en-US" sz="5600" b="1" dirty="0" err="1" smtClean="0"/>
              <a:t>Shibley</a:t>
            </a:r>
            <a:r>
              <a:rPr lang="en-US" sz="5600" b="1" dirty="0" smtClean="0"/>
              <a:t> GFWC MA President</a:t>
            </a:r>
          </a:p>
          <a:p>
            <a:pPr algn="r">
              <a:buNone/>
            </a:pPr>
            <a:r>
              <a:rPr lang="en-US" sz="5600" dirty="0" smtClean="0"/>
              <a:t>email: </a:t>
            </a:r>
            <a:r>
              <a:rPr lang="en-US" sz="5600" u="sng" dirty="0" smtClean="0">
                <a:hlinkClick r:id="rId2"/>
              </a:rPr>
              <a:t>president@</a:t>
            </a:r>
            <a:r>
              <a:rPr lang="en-US" sz="5600" u="sng" dirty="0" smtClean="0"/>
              <a:t>gfwcma.org</a:t>
            </a:r>
            <a:endParaRPr lang="en-US" sz="5600" dirty="0" smtClean="0"/>
          </a:p>
          <a:p>
            <a:pPr algn="r">
              <a:buNone/>
            </a:pPr>
            <a:r>
              <a:rPr lang="en-US" sz="5600" dirty="0" smtClean="0"/>
              <a:t>Cell: 413.519.1845</a:t>
            </a:r>
          </a:p>
          <a:p>
            <a:pPr algn="r">
              <a:buNone/>
            </a:pPr>
            <a:endParaRPr lang="en-US" sz="2200" dirty="0" smtClean="0"/>
          </a:p>
          <a:p>
            <a:pPr algn="r">
              <a:buNone/>
            </a:pPr>
            <a:endParaRPr lang="en-US" sz="5600" dirty="0" smtClean="0"/>
          </a:p>
          <a:p>
            <a:pPr algn="r">
              <a:buNone/>
            </a:pPr>
            <a:endParaRPr lang="en-US" sz="1800" dirty="0" smtClean="0"/>
          </a:p>
          <a:p>
            <a:endParaRPr lang="en-US" dirty="0"/>
          </a:p>
        </p:txBody>
      </p:sp>
      <p:sp>
        <p:nvSpPr>
          <p:cNvPr id="4" name="Footer Placeholder 3"/>
          <p:cNvSpPr>
            <a:spLocks noGrp="1"/>
          </p:cNvSpPr>
          <p:nvPr>
            <p:ph type="ftr" sz="quarter" idx="11"/>
          </p:nvPr>
        </p:nvSpPr>
        <p:spPr/>
        <p:txBody>
          <a:bodyPr/>
          <a:lstStyle/>
          <a:p>
            <a:r>
              <a:rPr lang="en-US" b="1" smtClean="0">
                <a:solidFill>
                  <a:srgbClr val="002060"/>
                </a:solidFill>
              </a:rPr>
              <a:t>GFWC MA                                                              Tools of the Trade ~ Club Leaders Day  September 19, 2020</a:t>
            </a:r>
            <a:endParaRPr lang="en-US" b="1" dirty="0">
              <a:solidFill>
                <a:srgbClr val="002060"/>
              </a:solidFill>
            </a:endParaRPr>
          </a:p>
        </p:txBody>
      </p:sp>
      <p:pic>
        <p:nvPicPr>
          <p:cNvPr id="5" name="Picture 4" descr="toolbox2"/>
          <p:cNvPicPr/>
          <p:nvPr/>
        </p:nvPicPr>
        <p:blipFill>
          <a:blip r:embed="rId3" cstate="print"/>
          <a:srcRect/>
          <a:stretch>
            <a:fillRect/>
          </a:stretch>
        </p:blipFill>
        <p:spPr bwMode="auto">
          <a:xfrm>
            <a:off x="533400" y="304800"/>
            <a:ext cx="1143000" cy="990600"/>
          </a:xfrm>
          <a:prstGeom prst="rect">
            <a:avLst/>
          </a:prstGeom>
          <a:noFill/>
          <a:ln w="25400">
            <a:noFill/>
            <a:miter lim="800000"/>
            <a:headEnd/>
            <a:tailEnd/>
          </a:ln>
          <a:effectLst/>
        </p:spPr>
      </p:pic>
      <p:pic>
        <p:nvPicPr>
          <p:cNvPr id="6" name="Picture 5" descr="C:\Users\Donna PC\AppData\Local\Microsoft\Windows\Temporary Internet Files\Content.IE5\BQFIQJ3C\1024px-Tools-hammer.svg[1].png"/>
          <p:cNvPicPr/>
          <p:nvPr/>
        </p:nvPicPr>
        <p:blipFill>
          <a:blip r:embed="rId4" cstate="print"/>
          <a:srcRect/>
          <a:stretch>
            <a:fillRect/>
          </a:stretch>
        </p:blipFill>
        <p:spPr bwMode="auto">
          <a:xfrm>
            <a:off x="7772400" y="5029200"/>
            <a:ext cx="762000" cy="838200"/>
          </a:xfrm>
          <a:prstGeom prst="rect">
            <a:avLst/>
          </a:prstGeom>
          <a:noFill/>
          <a:ln w="9525">
            <a:noFill/>
            <a:miter lim="800000"/>
            <a:headEnd/>
            <a:tailEnd/>
          </a:ln>
        </p:spPr>
      </p:pic>
      <p:pic>
        <p:nvPicPr>
          <p:cNvPr id="7" name="Picture 6" descr="IMG_1413.PNG">
            <a:hlinkClick r:id="rId5" action="ppaction://hlinkfile"/>
          </p:cNvPr>
          <p:cNvPicPr>
            <a:picLocks noChangeAspect="1"/>
          </p:cNvPicPr>
          <p:nvPr/>
        </p:nvPicPr>
        <p:blipFill>
          <a:blip r:embed="rId6" cstate="print"/>
          <a:stretch>
            <a:fillRect/>
          </a:stretch>
        </p:blipFill>
        <p:spPr>
          <a:xfrm rot="876894">
            <a:off x="7554398" y="1192543"/>
            <a:ext cx="1181795" cy="1443535"/>
          </a:xfrm>
          <a:prstGeom prst="rect">
            <a:avLst/>
          </a:prstGeom>
        </p:spPr>
      </p:pic>
      <p:pic>
        <p:nvPicPr>
          <p:cNvPr id="9" name="Picture 8" descr="NER.png">
            <a:hlinkClick r:id="rId7" action="ppaction://hlinkfile"/>
          </p:cNvPr>
          <p:cNvPicPr>
            <a:picLocks noChangeAspect="1"/>
          </p:cNvPicPr>
          <p:nvPr/>
        </p:nvPicPr>
        <p:blipFill>
          <a:blip r:embed="rId8" cstate="print"/>
          <a:stretch>
            <a:fillRect/>
          </a:stretch>
        </p:blipFill>
        <p:spPr>
          <a:xfrm rot="21121726">
            <a:off x="218822" y="2637170"/>
            <a:ext cx="1843420" cy="1086389"/>
          </a:xfrm>
          <a:prstGeom prst="rect">
            <a:avLst/>
          </a:prstGeom>
        </p:spPr>
      </p:pic>
      <p:pic>
        <p:nvPicPr>
          <p:cNvPr id="10" name="Picture 9" descr="CALL to Fall 2020.jpg">
            <a:hlinkClick r:id="rId9" action="ppaction://hlinkfile"/>
          </p:cNvPr>
          <p:cNvPicPr>
            <a:picLocks noChangeAspect="1"/>
          </p:cNvPicPr>
          <p:nvPr/>
        </p:nvPicPr>
        <p:blipFill>
          <a:blip r:embed="rId10" cstate="print"/>
          <a:stretch>
            <a:fillRect/>
          </a:stretch>
        </p:blipFill>
        <p:spPr>
          <a:xfrm>
            <a:off x="228600" y="4343400"/>
            <a:ext cx="1828800" cy="858761"/>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t> </a:t>
            </a:r>
            <a:br>
              <a:rPr lang="en-US" b="1" dirty="0" smtClean="0"/>
            </a:br>
            <a:r>
              <a:rPr lang="en-US" b="1" dirty="0" smtClean="0"/>
              <a:t/>
            </a:r>
            <a:br>
              <a:rPr lang="en-US" b="1" dirty="0" smtClean="0"/>
            </a:br>
            <a:r>
              <a:rPr lang="en-US" b="1" dirty="0" smtClean="0">
                <a:solidFill>
                  <a:schemeClr val="accent6">
                    <a:lumMod val="50000"/>
                  </a:schemeClr>
                </a:solidFill>
              </a:rPr>
              <a:t>Passing Inspection: </a:t>
            </a:r>
            <a:br>
              <a:rPr lang="en-US" b="1" dirty="0" smtClean="0">
                <a:solidFill>
                  <a:schemeClr val="accent6">
                    <a:lumMod val="50000"/>
                  </a:schemeClr>
                </a:solidFill>
              </a:rPr>
            </a:br>
            <a:r>
              <a:rPr lang="en-US" b="1" dirty="0" smtClean="0">
                <a:solidFill>
                  <a:schemeClr val="accent6">
                    <a:lumMod val="50000"/>
                  </a:schemeClr>
                </a:solidFill>
              </a:rPr>
              <a:t>Closing</a:t>
            </a:r>
            <a:r>
              <a:rPr lang="en-US" dirty="0" smtClean="0"/>
              <a:t/>
            </a:r>
            <a:br>
              <a:rPr lang="en-US" dirty="0" smtClean="0"/>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t>
            </a:r>
            <a:r>
              <a:rPr lang="en-US" dirty="0" smtClean="0"/>
              <a:t/>
            </a:r>
            <a:br>
              <a:rPr lang="en-US" dirty="0" smtClean="0"/>
            </a:br>
            <a:r>
              <a:rPr lang="en-US" dirty="0" smtClean="0"/>
              <a:t/>
            </a:r>
            <a:br>
              <a:rPr lang="en-US" dirty="0" smtClean="0"/>
            </a:br>
            <a:r>
              <a:rPr lang="en-US" dirty="0" smtClean="0"/>
              <a:t/>
            </a:r>
            <a:br>
              <a:rPr lang="en-US" dirty="0" smtClean="0"/>
            </a:br>
            <a:r>
              <a:rPr lang="en-US" b="1" dirty="0" smtClean="0">
                <a:solidFill>
                  <a:schemeClr val="accent6">
                    <a:lumMod val="50000"/>
                  </a:schemeClr>
                </a:solidFill>
              </a:rPr>
              <a:t/>
            </a:r>
            <a:br>
              <a:rPr lang="en-US" b="1" dirty="0" smtClean="0">
                <a:solidFill>
                  <a:schemeClr val="accent6">
                    <a:lumMod val="50000"/>
                  </a:schemeClr>
                </a:solidFill>
              </a:rPr>
            </a:br>
            <a:r>
              <a:rPr lang="en-US" dirty="0" smtClean="0"/>
              <a:t/>
            </a:r>
            <a:br>
              <a:rPr lang="en-US" dirty="0" smtClean="0"/>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dirty="0" smtClean="0"/>
              <a:t/>
            </a:r>
            <a:br>
              <a:rPr lang="en-US" dirty="0" smtClean="0"/>
            </a:br>
            <a:endParaRPr lang="en-US" dirty="0"/>
          </a:p>
        </p:txBody>
      </p:sp>
      <p:sp>
        <p:nvSpPr>
          <p:cNvPr id="3" name="Content Placeholder 2"/>
          <p:cNvSpPr>
            <a:spLocks noGrp="1"/>
          </p:cNvSpPr>
          <p:nvPr>
            <p:ph idx="1"/>
          </p:nvPr>
        </p:nvSpPr>
        <p:spPr>
          <a:xfrm>
            <a:off x="457200" y="1524000"/>
            <a:ext cx="8229600" cy="4602163"/>
          </a:xfrm>
        </p:spPr>
        <p:txBody>
          <a:bodyPr>
            <a:normAutofit fontScale="25000" lnSpcReduction="20000"/>
          </a:bodyPr>
          <a:lstStyle/>
          <a:p>
            <a:pPr lvl="0"/>
            <a:r>
              <a:rPr lang="en-US" sz="8000" dirty="0" smtClean="0"/>
              <a:t>You have taken the </a:t>
            </a:r>
            <a:r>
              <a:rPr lang="en-US" sz="8000" dirty="0" smtClean="0">
                <a:solidFill>
                  <a:schemeClr val="accent6">
                    <a:lumMod val="50000"/>
                  </a:schemeClr>
                </a:solidFill>
              </a:rPr>
              <a:t>first step </a:t>
            </a:r>
            <a:r>
              <a:rPr lang="en-US" sz="8000" dirty="0" smtClean="0">
                <a:solidFill>
                  <a:srgbClr val="000000"/>
                </a:solidFill>
              </a:rPr>
              <a:t>by watching this video</a:t>
            </a:r>
          </a:p>
          <a:p>
            <a:pPr lvl="0"/>
            <a:r>
              <a:rPr lang="en-US" sz="8000" dirty="0" smtClean="0"/>
              <a:t>The</a:t>
            </a:r>
            <a:r>
              <a:rPr lang="en-US" sz="8000" dirty="0" smtClean="0">
                <a:solidFill>
                  <a:schemeClr val="accent6">
                    <a:lumMod val="50000"/>
                  </a:schemeClr>
                </a:solidFill>
              </a:rPr>
              <a:t> next step </a:t>
            </a:r>
            <a:r>
              <a:rPr lang="en-US" sz="8000" dirty="0" smtClean="0"/>
              <a:t>is to contact speakers with any questions you might have</a:t>
            </a:r>
          </a:p>
          <a:p>
            <a:pPr lvl="0"/>
            <a:r>
              <a:rPr lang="en-US" sz="8000" dirty="0" smtClean="0"/>
              <a:t>One </a:t>
            </a:r>
            <a:r>
              <a:rPr lang="en-US" sz="8000" dirty="0" smtClean="0">
                <a:solidFill>
                  <a:schemeClr val="accent6">
                    <a:lumMod val="50000"/>
                  </a:schemeClr>
                </a:solidFill>
              </a:rPr>
              <a:t>other step </a:t>
            </a:r>
            <a:r>
              <a:rPr lang="en-US" sz="8000" dirty="0" smtClean="0"/>
              <a:t>is to share this video with your </a:t>
            </a:r>
            <a:r>
              <a:rPr lang="en-US" sz="8000" dirty="0" err="1" smtClean="0"/>
              <a:t>clubmembers</a:t>
            </a:r>
            <a:endParaRPr lang="en-US" sz="8000" dirty="0" smtClean="0"/>
          </a:p>
          <a:p>
            <a:pPr lvl="0"/>
            <a:r>
              <a:rPr lang="en-US" sz="8000" dirty="0" smtClean="0"/>
              <a:t>Your </a:t>
            </a:r>
            <a:r>
              <a:rPr lang="en-US" sz="8000" dirty="0" smtClean="0">
                <a:solidFill>
                  <a:schemeClr val="accent6">
                    <a:lumMod val="50000"/>
                  </a:schemeClr>
                </a:solidFill>
              </a:rPr>
              <a:t>last step </a:t>
            </a:r>
            <a:r>
              <a:rPr lang="en-US" sz="8000" dirty="0" smtClean="0"/>
              <a:t>is to send an email to </a:t>
            </a:r>
            <a:r>
              <a:rPr lang="en-US" sz="8000" dirty="0" smtClean="0">
                <a:hlinkClick r:id="rId2"/>
              </a:rPr>
              <a:t>Treasurer@gfwcma.org</a:t>
            </a:r>
            <a:r>
              <a:rPr lang="en-US" sz="8000" dirty="0" smtClean="0"/>
              <a:t> to confirm a member from your club viewed the video</a:t>
            </a:r>
          </a:p>
          <a:p>
            <a:pPr lvl="0"/>
            <a:r>
              <a:rPr lang="en-US" sz="8000" dirty="0" smtClean="0">
                <a:solidFill>
                  <a:schemeClr val="accent6">
                    <a:lumMod val="50000"/>
                  </a:schemeClr>
                </a:solidFill>
              </a:rPr>
              <a:t>Hammer contest </a:t>
            </a:r>
            <a:r>
              <a:rPr lang="en-US" sz="8000" dirty="0" smtClean="0">
                <a:solidFill>
                  <a:srgbClr val="000000"/>
                </a:solidFill>
              </a:rPr>
              <a:t>~</a:t>
            </a:r>
            <a:r>
              <a:rPr lang="en-US" sz="8000" dirty="0" smtClean="0">
                <a:solidFill>
                  <a:schemeClr val="accent6">
                    <a:lumMod val="50000"/>
                  </a:schemeClr>
                </a:solidFill>
              </a:rPr>
              <a:t> </a:t>
            </a:r>
            <a:r>
              <a:rPr lang="en-US" sz="8000" dirty="0" smtClean="0"/>
              <a:t>include in last step email the number of hammer pictures that were used in this </a:t>
            </a:r>
            <a:r>
              <a:rPr lang="en-US" sz="8000" dirty="0" err="1" smtClean="0"/>
              <a:t>powerpoint</a:t>
            </a:r>
            <a:r>
              <a:rPr lang="en-US" sz="8000" dirty="0" smtClean="0"/>
              <a:t>.         Prizes will be awarded!</a:t>
            </a:r>
          </a:p>
          <a:p>
            <a:pPr lvl="0">
              <a:buNone/>
            </a:pPr>
            <a:endParaRPr lang="en-US" sz="4000" dirty="0" smtClean="0"/>
          </a:p>
          <a:p>
            <a:pPr lvl="0"/>
            <a:r>
              <a:rPr lang="en-US" sz="8000" dirty="0" smtClean="0"/>
              <a:t>Sincere thanks to Marisa </a:t>
            </a:r>
            <a:r>
              <a:rPr lang="en-US" sz="8000" dirty="0" err="1" smtClean="0"/>
              <a:t>Jablanski</a:t>
            </a:r>
            <a:r>
              <a:rPr lang="en-US" sz="8000" dirty="0" smtClean="0"/>
              <a:t>, Zoom technical support</a:t>
            </a:r>
          </a:p>
          <a:p>
            <a:pPr lvl="0" algn="ctr">
              <a:buNone/>
            </a:pPr>
            <a:endParaRPr lang="en-US" sz="4000" b="1" dirty="0" smtClean="0"/>
          </a:p>
          <a:p>
            <a:pPr lvl="0" algn="ctr">
              <a:buNone/>
            </a:pPr>
            <a:r>
              <a:rPr lang="en-US" sz="8000" b="1" dirty="0" smtClean="0"/>
              <a:t>Thank YOU for attending this Open House</a:t>
            </a:r>
            <a:r>
              <a:rPr lang="en-US" sz="8000" b="1" dirty="0" smtClean="0">
                <a:solidFill>
                  <a:schemeClr val="accent6">
                    <a:lumMod val="50000"/>
                  </a:schemeClr>
                </a:solidFill>
              </a:rPr>
              <a:t> </a:t>
            </a:r>
          </a:p>
          <a:p>
            <a:pPr lvl="0" algn="ctr">
              <a:buNone/>
            </a:pPr>
            <a:r>
              <a:rPr lang="en-US" sz="8000" b="1" dirty="0" smtClean="0">
                <a:solidFill>
                  <a:schemeClr val="accent6">
                    <a:lumMod val="50000"/>
                  </a:schemeClr>
                </a:solidFill>
              </a:rPr>
              <a:t>Tools of the Trade ~ Club Leaders Day</a:t>
            </a:r>
          </a:p>
          <a:p>
            <a:pPr algn="r">
              <a:buNone/>
            </a:pPr>
            <a:endParaRPr lang="en-US" sz="8000" b="1" dirty="0" smtClean="0"/>
          </a:p>
          <a:p>
            <a:pPr>
              <a:buNone/>
            </a:pPr>
            <a:r>
              <a:rPr lang="en-US" sz="8000" dirty="0" smtClean="0"/>
              <a:t>You Tube: Money Pit clip  </a:t>
            </a:r>
            <a:r>
              <a:rPr lang="en-US" sz="8000" dirty="0" smtClean="0">
                <a:hlinkClick r:id="rId3"/>
              </a:rPr>
              <a:t>https://www.youtube.com/watch?v=9CJ9EDtZ2p8</a:t>
            </a:r>
            <a:endParaRPr lang="en-US" sz="8000" dirty="0" smtClean="0"/>
          </a:p>
          <a:p>
            <a:pPr algn="r">
              <a:buNone/>
            </a:pPr>
            <a:endParaRPr lang="en-US" sz="5600" b="1" dirty="0" smtClean="0"/>
          </a:p>
          <a:p>
            <a:pPr algn="r">
              <a:buNone/>
            </a:pPr>
            <a:r>
              <a:rPr lang="en-US" sz="5600" b="1" dirty="0" smtClean="0"/>
              <a:t>Darlene Coutu, GFWC MA Treasurer</a:t>
            </a:r>
          </a:p>
          <a:p>
            <a:pPr algn="r">
              <a:buNone/>
            </a:pPr>
            <a:r>
              <a:rPr lang="en-US" sz="5600" dirty="0" smtClean="0"/>
              <a:t>email: </a:t>
            </a:r>
            <a:r>
              <a:rPr lang="en-US" sz="5600" u="sng" dirty="0" smtClean="0">
                <a:hlinkClick r:id="rId4"/>
              </a:rPr>
              <a:t>treasurer@</a:t>
            </a:r>
            <a:r>
              <a:rPr lang="en-US" sz="5600" u="sng" dirty="0" smtClean="0"/>
              <a:t>gfwcma.org</a:t>
            </a:r>
            <a:endParaRPr lang="en-US" sz="5600" dirty="0" smtClean="0"/>
          </a:p>
          <a:p>
            <a:pPr algn="r">
              <a:buNone/>
            </a:pPr>
            <a:r>
              <a:rPr lang="en-US" sz="5600" dirty="0" smtClean="0"/>
              <a:t>Cell 978.433.9334</a:t>
            </a:r>
          </a:p>
          <a:p>
            <a:pPr algn="r">
              <a:buNone/>
            </a:pPr>
            <a:endParaRPr lang="en-US" sz="5600" dirty="0" smtClean="0"/>
          </a:p>
          <a:p>
            <a:pPr algn="r">
              <a:buNone/>
            </a:pPr>
            <a:endParaRPr lang="en-US" sz="1800" dirty="0" smtClean="0"/>
          </a:p>
          <a:p>
            <a:endParaRPr lang="en-US" dirty="0"/>
          </a:p>
        </p:txBody>
      </p:sp>
      <p:sp>
        <p:nvSpPr>
          <p:cNvPr id="4" name="Footer Placeholder 3"/>
          <p:cNvSpPr>
            <a:spLocks noGrp="1"/>
          </p:cNvSpPr>
          <p:nvPr>
            <p:ph type="ftr" sz="quarter" idx="11"/>
          </p:nvPr>
        </p:nvSpPr>
        <p:spPr/>
        <p:txBody>
          <a:bodyPr/>
          <a:lstStyle/>
          <a:p>
            <a:r>
              <a:rPr lang="en-US" b="1" smtClean="0">
                <a:solidFill>
                  <a:srgbClr val="002060"/>
                </a:solidFill>
              </a:rPr>
              <a:t>GFWC MA                                                              Tools of the Trade ~ Club Leaders Day  September 19, 2020</a:t>
            </a:r>
            <a:endParaRPr lang="en-US" b="1" dirty="0">
              <a:solidFill>
                <a:srgbClr val="002060"/>
              </a:solidFill>
            </a:endParaRPr>
          </a:p>
        </p:txBody>
      </p:sp>
      <p:pic>
        <p:nvPicPr>
          <p:cNvPr id="5" name="Picture 4" descr="toolbox2"/>
          <p:cNvPicPr/>
          <p:nvPr/>
        </p:nvPicPr>
        <p:blipFill>
          <a:blip r:embed="rId5" cstate="print"/>
          <a:srcRect/>
          <a:stretch>
            <a:fillRect/>
          </a:stretch>
        </p:blipFill>
        <p:spPr bwMode="auto">
          <a:xfrm>
            <a:off x="533400" y="304800"/>
            <a:ext cx="1143000" cy="990600"/>
          </a:xfrm>
          <a:prstGeom prst="rect">
            <a:avLst/>
          </a:prstGeom>
          <a:noFill/>
          <a:ln w="25400">
            <a:noFill/>
            <a:miter lim="800000"/>
            <a:headEnd/>
            <a:tailEnd/>
          </a:ln>
          <a:effectLst/>
        </p:spPr>
      </p:pic>
      <p:pic>
        <p:nvPicPr>
          <p:cNvPr id="6" name="Picture 5" descr="C:\Users\Donna PC\AppData\Local\Microsoft\Windows\Temporary Internet Files\Content.IE5\BQFIQJ3C\1024px-Tools-hammer.svg[1].png"/>
          <p:cNvPicPr/>
          <p:nvPr/>
        </p:nvPicPr>
        <p:blipFill>
          <a:blip r:embed="rId6" cstate="print"/>
          <a:srcRect/>
          <a:stretch>
            <a:fillRect/>
          </a:stretch>
        </p:blipFill>
        <p:spPr bwMode="auto">
          <a:xfrm>
            <a:off x="3657600" y="5638800"/>
            <a:ext cx="762000" cy="838200"/>
          </a:xfrm>
          <a:prstGeom prst="rect">
            <a:avLst/>
          </a:prstGeom>
          <a:noFill/>
          <a:ln w="9525">
            <a:noFill/>
            <a:miter lim="800000"/>
            <a:headEnd/>
            <a:tailEnd/>
          </a:ln>
        </p:spPr>
      </p:pic>
      <p:pic>
        <p:nvPicPr>
          <p:cNvPr id="1027" name="Picture 3" descr="C:\Users\Donna PC\AppData\Local\Microsoft\Windows\Temporary Internet Files\Content.IE5\BQFIQJ3C\Thank_You_Wave[1].jpg"/>
          <p:cNvPicPr>
            <a:picLocks noChangeAspect="1" noChangeArrowheads="1"/>
          </p:cNvPicPr>
          <p:nvPr/>
        </p:nvPicPr>
        <p:blipFill>
          <a:blip r:embed="rId7" cstate="print"/>
          <a:srcRect/>
          <a:stretch>
            <a:fillRect/>
          </a:stretch>
        </p:blipFill>
        <p:spPr bwMode="auto">
          <a:xfrm rot="754327">
            <a:off x="7053760" y="3858421"/>
            <a:ext cx="1203545" cy="530975"/>
          </a:xfrm>
          <a:prstGeom prst="rect">
            <a:avLst/>
          </a:prstGeom>
          <a:noFill/>
        </p:spPr>
      </p:pic>
      <p:pic>
        <p:nvPicPr>
          <p:cNvPr id="2049" name="Picture 1" descr="C:\Users\Donna PC\AppData\Local\Microsoft\Windows\Temporary Internet Files\Content.IE5\8F8UT44I\2168414155_40a89dec30_b[1].jpg"/>
          <p:cNvPicPr>
            <a:picLocks noChangeAspect="1" noChangeArrowheads="1"/>
          </p:cNvPicPr>
          <p:nvPr/>
        </p:nvPicPr>
        <p:blipFill>
          <a:blip r:embed="rId8" cstate="print"/>
          <a:srcRect/>
          <a:stretch>
            <a:fillRect/>
          </a:stretch>
        </p:blipFill>
        <p:spPr bwMode="auto">
          <a:xfrm rot="1516176">
            <a:off x="5352201" y="3394220"/>
            <a:ext cx="600359" cy="21985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143000"/>
          </a:xfrm>
        </p:spPr>
        <p:txBody>
          <a:bodyPr>
            <a:normAutofit fontScale="90000"/>
          </a:bodyPr>
          <a:lstStyle/>
          <a:p>
            <a:pPr lvl="0"/>
            <a:r>
              <a:rPr lang="en-US" b="1" dirty="0" smtClean="0"/>
              <a:t/>
            </a:r>
            <a:br>
              <a:rPr lang="en-US" b="1" dirty="0" smtClean="0"/>
            </a:br>
            <a:r>
              <a:rPr lang="en-US" b="1" dirty="0" smtClean="0"/>
              <a:t/>
            </a:r>
            <a:br>
              <a:rPr lang="en-US" b="1" dirty="0" smtClean="0"/>
            </a:br>
            <a:r>
              <a:rPr lang="en-US" b="1" dirty="0"/>
              <a:t/>
            </a:r>
            <a:br>
              <a:rPr lang="en-US" b="1" dirty="0"/>
            </a:br>
            <a:r>
              <a:rPr lang="en-US" b="1" dirty="0" smtClean="0">
                <a:solidFill>
                  <a:schemeClr val="accent6">
                    <a:lumMod val="50000"/>
                  </a:schemeClr>
                </a:solidFill>
              </a:rPr>
              <a:t>Building the Structure</a:t>
            </a:r>
            <a:br>
              <a:rPr lang="en-US" b="1" dirty="0" smtClean="0">
                <a:solidFill>
                  <a:schemeClr val="accent6">
                    <a:lumMod val="50000"/>
                  </a:schemeClr>
                </a:solidFill>
              </a:rPr>
            </a:br>
            <a:r>
              <a:rPr lang="en-US" b="1" dirty="0" smtClean="0">
                <a:solidFill>
                  <a:schemeClr val="accent6">
                    <a:lumMod val="50000"/>
                  </a:schemeClr>
                </a:solidFill>
              </a:rPr>
              <a:t>The </a:t>
            </a:r>
            <a:r>
              <a:rPr lang="en-US" b="1" dirty="0">
                <a:solidFill>
                  <a:schemeClr val="accent6">
                    <a:lumMod val="50000"/>
                  </a:schemeClr>
                </a:solidFill>
              </a:rPr>
              <a:t>Nuts &amp; </a:t>
            </a:r>
            <a:r>
              <a:rPr lang="en-US" b="1" dirty="0" smtClean="0">
                <a:solidFill>
                  <a:schemeClr val="accent6">
                    <a:lumMod val="50000"/>
                  </a:schemeClr>
                </a:solidFill>
              </a:rPr>
              <a:t>Bolts </a:t>
            </a:r>
            <a:r>
              <a:rPr lang="en-US" b="1" dirty="0" smtClean="0">
                <a:solidFill>
                  <a:srgbClr val="002060"/>
                </a:solidFill>
              </a:rPr>
              <a:t/>
            </a:r>
            <a:br>
              <a:rPr lang="en-US" b="1" dirty="0" smtClean="0">
                <a:solidFill>
                  <a:srgbClr val="002060"/>
                </a:solidFill>
              </a:rPr>
            </a:br>
            <a:r>
              <a:rPr lang="en-US" b="1" dirty="0" smtClean="0">
                <a:solidFill>
                  <a:srgbClr val="002060"/>
                </a:solidFill>
              </a:rPr>
              <a:t> </a:t>
            </a:r>
            <a:r>
              <a:rPr lang="en-US" dirty="0"/>
              <a:t/>
            </a:r>
            <a:br>
              <a:rPr lang="en-US" dirty="0"/>
            </a:br>
            <a:r>
              <a:rPr lang="en-US" dirty="0"/>
              <a:t/>
            </a:r>
            <a:br>
              <a:rPr lang="en-US" dirty="0"/>
            </a:br>
            <a:endParaRPr lang="en-US" dirty="0"/>
          </a:p>
        </p:txBody>
      </p:sp>
      <p:sp>
        <p:nvSpPr>
          <p:cNvPr id="3" name="Subtitle 2"/>
          <p:cNvSpPr>
            <a:spLocks noGrp="1"/>
          </p:cNvSpPr>
          <p:nvPr>
            <p:ph type="subTitle" idx="1"/>
          </p:nvPr>
        </p:nvSpPr>
        <p:spPr>
          <a:xfrm>
            <a:off x="685800" y="1447800"/>
            <a:ext cx="7772400" cy="4191000"/>
          </a:xfrm>
        </p:spPr>
        <p:txBody>
          <a:bodyPr>
            <a:normAutofit fontScale="25000" lnSpcReduction="20000"/>
          </a:bodyPr>
          <a:lstStyle/>
          <a:p>
            <a:pPr algn="l"/>
            <a:r>
              <a:rPr lang="en-US" sz="8000" b="1" dirty="0" smtClean="0">
                <a:solidFill>
                  <a:schemeClr val="tx1"/>
                </a:solidFill>
                <a:hlinkClick r:id="rId3" action="ppaction://hlinkfile"/>
              </a:rPr>
              <a:t>GFWC Organization Chart </a:t>
            </a:r>
            <a:r>
              <a:rPr lang="en-US" sz="8000" b="1" dirty="0" smtClean="0">
                <a:solidFill>
                  <a:schemeClr val="tx1"/>
                </a:solidFill>
              </a:rPr>
              <a:t>~ </a:t>
            </a:r>
            <a:r>
              <a:rPr lang="en-US" sz="8000" dirty="0" smtClean="0">
                <a:solidFill>
                  <a:schemeClr val="tx1"/>
                </a:solidFill>
              </a:rPr>
              <a:t>shows the current structure of our organization and the relationships and relative ranks of positions and jobs. Share this </a:t>
            </a:r>
            <a:r>
              <a:rPr lang="en-US" sz="8000" dirty="0" smtClean="0">
                <a:solidFill>
                  <a:schemeClr val="accent3">
                    <a:lumMod val="75000"/>
                  </a:schemeClr>
                </a:solidFill>
              </a:rPr>
              <a:t>blue print </a:t>
            </a:r>
            <a:r>
              <a:rPr lang="en-US" sz="8000" dirty="0" smtClean="0">
                <a:solidFill>
                  <a:schemeClr val="tx1"/>
                </a:solidFill>
              </a:rPr>
              <a:t>with your members to see the “bigger” picture.</a:t>
            </a:r>
            <a:endParaRPr lang="en-US" b="1" dirty="0" smtClean="0">
              <a:solidFill>
                <a:schemeClr val="tx1"/>
              </a:solidFill>
            </a:endParaRPr>
          </a:p>
          <a:p>
            <a:pPr algn="l"/>
            <a:r>
              <a:rPr lang="en-US" sz="8000" b="1" dirty="0" smtClean="0">
                <a:solidFill>
                  <a:schemeClr val="tx1"/>
                </a:solidFill>
                <a:hlinkClick r:id="rId4" action="ppaction://hlinkfile"/>
              </a:rPr>
              <a:t>Handbook for Club Presidents </a:t>
            </a:r>
            <a:r>
              <a:rPr lang="en-US" sz="8000" b="1" dirty="0" smtClean="0">
                <a:solidFill>
                  <a:schemeClr val="tx1"/>
                </a:solidFill>
              </a:rPr>
              <a:t>~ </a:t>
            </a:r>
            <a:r>
              <a:rPr lang="en-US" sz="8000" dirty="0" smtClean="0">
                <a:solidFill>
                  <a:schemeClr val="tx1"/>
                </a:solidFill>
              </a:rPr>
              <a:t>Congratulations</a:t>
            </a:r>
            <a:r>
              <a:rPr lang="en-US" sz="8000" dirty="0">
                <a:solidFill>
                  <a:schemeClr val="tx1"/>
                </a:solidFill>
              </a:rPr>
              <a:t>! You are a grassroots </a:t>
            </a:r>
            <a:r>
              <a:rPr lang="en-US" sz="8000" dirty="0" smtClean="0">
                <a:solidFill>
                  <a:schemeClr val="tx1"/>
                </a:solidFill>
              </a:rPr>
              <a:t>   leader </a:t>
            </a:r>
            <a:r>
              <a:rPr lang="en-US" sz="8000" dirty="0">
                <a:solidFill>
                  <a:schemeClr val="tx1"/>
                </a:solidFill>
              </a:rPr>
              <a:t>of one of the largest women’s volunteer organizations. </a:t>
            </a:r>
            <a:endParaRPr lang="en-US" sz="8000" dirty="0" smtClean="0">
              <a:solidFill>
                <a:schemeClr val="tx1"/>
              </a:solidFill>
            </a:endParaRPr>
          </a:p>
          <a:p>
            <a:pPr algn="l"/>
            <a:r>
              <a:rPr lang="en-US" sz="8000" dirty="0" smtClean="0">
                <a:solidFill>
                  <a:schemeClr val="tx1"/>
                </a:solidFill>
              </a:rPr>
              <a:t>                Leaders </a:t>
            </a:r>
            <a:r>
              <a:rPr lang="en-US" sz="8000" dirty="0">
                <a:solidFill>
                  <a:schemeClr val="tx1"/>
                </a:solidFill>
              </a:rPr>
              <a:t>like you are a vital part of community action and are </a:t>
            </a:r>
            <a:endParaRPr lang="en-US" sz="8000" dirty="0" smtClean="0">
              <a:solidFill>
                <a:schemeClr val="tx1"/>
              </a:solidFill>
            </a:endParaRPr>
          </a:p>
          <a:p>
            <a:pPr algn="l"/>
            <a:r>
              <a:rPr lang="en-US" sz="8000" dirty="0" smtClean="0">
                <a:solidFill>
                  <a:schemeClr val="tx1"/>
                </a:solidFill>
              </a:rPr>
              <a:t>                essential </a:t>
            </a:r>
            <a:r>
              <a:rPr lang="en-US" sz="8000" dirty="0">
                <a:solidFill>
                  <a:schemeClr val="tx1"/>
                </a:solidFill>
              </a:rPr>
              <a:t>for the success of the General Federation of Women’s </a:t>
            </a:r>
            <a:r>
              <a:rPr lang="en-US" sz="8000" dirty="0" smtClean="0">
                <a:solidFill>
                  <a:schemeClr val="tx1"/>
                </a:solidFill>
              </a:rPr>
              <a:t>  </a:t>
            </a:r>
          </a:p>
          <a:p>
            <a:pPr algn="l"/>
            <a:r>
              <a:rPr lang="en-US" sz="8000" dirty="0" smtClean="0">
                <a:solidFill>
                  <a:schemeClr val="tx1"/>
                </a:solidFill>
              </a:rPr>
              <a:t>                Clubs </a:t>
            </a:r>
            <a:r>
              <a:rPr lang="en-US" sz="8000" dirty="0">
                <a:solidFill>
                  <a:schemeClr val="tx1"/>
                </a:solidFill>
              </a:rPr>
              <a:t>as a whole</a:t>
            </a:r>
            <a:r>
              <a:rPr lang="en-US" sz="8000" dirty="0" smtClean="0">
                <a:solidFill>
                  <a:schemeClr val="tx1"/>
                </a:solidFill>
              </a:rPr>
              <a:t>. This booklet is your </a:t>
            </a:r>
            <a:r>
              <a:rPr lang="en-US" sz="8000" dirty="0" smtClean="0">
                <a:solidFill>
                  <a:schemeClr val="accent3">
                    <a:lumMod val="75000"/>
                  </a:schemeClr>
                </a:solidFill>
              </a:rPr>
              <a:t>building plan </a:t>
            </a:r>
            <a:r>
              <a:rPr lang="en-US" sz="8000" dirty="0" smtClean="0">
                <a:solidFill>
                  <a:schemeClr val="tx1"/>
                </a:solidFill>
              </a:rPr>
              <a:t>for success.</a:t>
            </a:r>
            <a:endParaRPr lang="en-US" b="1" dirty="0" smtClean="0">
              <a:solidFill>
                <a:schemeClr val="tx1"/>
              </a:solidFill>
            </a:endParaRPr>
          </a:p>
          <a:p>
            <a:pPr algn="l"/>
            <a:r>
              <a:rPr lang="en-US" sz="8000" b="1" dirty="0" smtClean="0">
                <a:solidFill>
                  <a:schemeClr val="tx1"/>
                </a:solidFill>
              </a:rPr>
              <a:t>Manual Directory includes:</a:t>
            </a:r>
          </a:p>
          <a:p>
            <a:pPr algn="l">
              <a:buFont typeface="Arial" pitchFamily="34" charset="0"/>
              <a:buChar char="•"/>
            </a:pPr>
            <a:r>
              <a:rPr lang="en-US" sz="8000" b="1" dirty="0" smtClean="0">
                <a:solidFill>
                  <a:schemeClr val="tx1"/>
                </a:solidFill>
              </a:rPr>
              <a:t> </a:t>
            </a:r>
            <a:r>
              <a:rPr lang="en-US" sz="8000" dirty="0" smtClean="0">
                <a:solidFill>
                  <a:schemeClr val="tx1"/>
                </a:solidFill>
              </a:rPr>
              <a:t>Directory (State, Region, National Officers; Chairmen; Club Officers)</a:t>
            </a:r>
          </a:p>
          <a:p>
            <a:pPr algn="l">
              <a:buFont typeface="Arial" pitchFamily="34" charset="0"/>
              <a:buChar char="•"/>
            </a:pPr>
            <a:r>
              <a:rPr lang="en-US" sz="8000" dirty="0" smtClean="0">
                <a:solidFill>
                  <a:schemeClr val="tx1"/>
                </a:solidFill>
              </a:rPr>
              <a:t> Welcome Letters and Annual Reports</a:t>
            </a:r>
          </a:p>
          <a:p>
            <a:pPr algn="l">
              <a:buFont typeface="Arial" pitchFamily="34" charset="0"/>
              <a:buChar char="•"/>
            </a:pPr>
            <a:r>
              <a:rPr lang="en-US" sz="8000" dirty="0" smtClean="0">
                <a:solidFill>
                  <a:schemeClr val="tx1"/>
                </a:solidFill>
              </a:rPr>
              <a:t> Statistical Report and Financials </a:t>
            </a:r>
          </a:p>
          <a:p>
            <a:pPr algn="l">
              <a:buFont typeface="Arial" pitchFamily="34" charset="0"/>
              <a:buChar char="•"/>
            </a:pPr>
            <a:r>
              <a:rPr lang="en-US" sz="8000" dirty="0" smtClean="0">
                <a:solidFill>
                  <a:schemeClr val="tx1"/>
                </a:solidFill>
              </a:rPr>
              <a:t> Articles of Incorporation</a:t>
            </a:r>
          </a:p>
          <a:p>
            <a:pPr algn="l"/>
            <a:r>
              <a:rPr lang="en-US" sz="8000" b="1" dirty="0" smtClean="0">
                <a:solidFill>
                  <a:schemeClr val="tx1"/>
                </a:solidFill>
                <a:hlinkClick r:id="rId5"/>
              </a:rPr>
              <a:t>GFWC MA Website </a:t>
            </a:r>
            <a:r>
              <a:rPr lang="en-US" sz="8000" b="1" dirty="0" smtClean="0">
                <a:solidFill>
                  <a:schemeClr val="tx1"/>
                </a:solidFill>
              </a:rPr>
              <a:t>~ </a:t>
            </a:r>
            <a:r>
              <a:rPr lang="en-US" sz="8000" dirty="0" smtClean="0">
                <a:solidFill>
                  <a:schemeClr val="accent3">
                    <a:lumMod val="75000"/>
                  </a:schemeClr>
                </a:solidFill>
              </a:rPr>
              <a:t>survey</a:t>
            </a:r>
            <a:r>
              <a:rPr lang="en-US" sz="8000" dirty="0" smtClean="0">
                <a:solidFill>
                  <a:schemeClr val="tx1"/>
                </a:solidFill>
              </a:rPr>
              <a:t> the pages, filled with all that you need!</a:t>
            </a:r>
          </a:p>
          <a:p>
            <a:pPr algn="l">
              <a:buFont typeface="Arial" pitchFamily="34" charset="0"/>
              <a:buChar char="•"/>
            </a:pPr>
            <a:r>
              <a:rPr lang="en-US" sz="8000" dirty="0" smtClean="0">
                <a:solidFill>
                  <a:schemeClr val="tx1"/>
                </a:solidFill>
              </a:rPr>
              <a:t>Bylaws, Standing Rules, Resolutions are all posted on our Website</a:t>
            </a:r>
            <a:endParaRPr lang="en-US" sz="8000" dirty="0">
              <a:solidFill>
                <a:schemeClr val="tx1"/>
              </a:solidFill>
            </a:endParaRPr>
          </a:p>
          <a:p>
            <a:pPr algn="r"/>
            <a:r>
              <a:rPr lang="en-US" sz="5600" b="1" dirty="0" smtClean="0">
                <a:solidFill>
                  <a:schemeClr val="tx1"/>
                </a:solidFill>
              </a:rPr>
              <a:t>Donna </a:t>
            </a:r>
            <a:r>
              <a:rPr lang="en-US" sz="5600" b="1" dirty="0" err="1" smtClean="0">
                <a:solidFill>
                  <a:schemeClr val="tx1"/>
                </a:solidFill>
              </a:rPr>
              <a:t>Shibley</a:t>
            </a:r>
            <a:r>
              <a:rPr lang="en-US" sz="5600" b="1" dirty="0" smtClean="0">
                <a:solidFill>
                  <a:schemeClr val="tx1"/>
                </a:solidFill>
              </a:rPr>
              <a:t>, GFWC MA President</a:t>
            </a:r>
          </a:p>
          <a:p>
            <a:pPr algn="r"/>
            <a:r>
              <a:rPr lang="en-US" sz="5600" dirty="0" smtClean="0">
                <a:solidFill>
                  <a:schemeClr val="tx1"/>
                </a:solidFill>
              </a:rPr>
              <a:t>Official email: </a:t>
            </a:r>
            <a:r>
              <a:rPr lang="en-US" sz="5600" dirty="0" smtClean="0">
                <a:solidFill>
                  <a:srgbClr val="000000"/>
                </a:solidFill>
                <a:hlinkClick r:id="rId6"/>
              </a:rPr>
              <a:t>President@gfwcma.org</a:t>
            </a:r>
            <a:endParaRPr lang="en-US" sz="5600" dirty="0" smtClean="0">
              <a:solidFill>
                <a:srgbClr val="000000"/>
              </a:solidFill>
            </a:endParaRPr>
          </a:p>
          <a:p>
            <a:pPr algn="r"/>
            <a:r>
              <a:rPr lang="en-US" sz="5600" dirty="0" smtClean="0">
                <a:solidFill>
                  <a:schemeClr val="tx1"/>
                </a:solidFill>
              </a:rPr>
              <a:t>Cell: 413-519-1845</a:t>
            </a:r>
          </a:p>
        </p:txBody>
      </p:sp>
      <p:pic>
        <p:nvPicPr>
          <p:cNvPr id="4" name="Picture 3" descr="toolbox2"/>
          <p:cNvPicPr/>
          <p:nvPr/>
        </p:nvPicPr>
        <p:blipFill>
          <a:blip r:embed="rId7" cstate="print"/>
          <a:srcRect/>
          <a:stretch>
            <a:fillRect/>
          </a:stretch>
        </p:blipFill>
        <p:spPr bwMode="auto">
          <a:xfrm>
            <a:off x="685800" y="381000"/>
            <a:ext cx="1143000" cy="990600"/>
          </a:xfrm>
          <a:prstGeom prst="rect">
            <a:avLst/>
          </a:prstGeom>
          <a:noFill/>
          <a:ln w="25400">
            <a:noFill/>
            <a:miter lim="800000"/>
            <a:headEnd/>
            <a:tailEnd/>
          </a:ln>
          <a:effectLst/>
        </p:spPr>
      </p:pic>
      <p:sp>
        <p:nvSpPr>
          <p:cNvPr id="5" name="Footer Placeholder 4"/>
          <p:cNvSpPr>
            <a:spLocks noGrp="1"/>
          </p:cNvSpPr>
          <p:nvPr>
            <p:ph type="ftr" sz="quarter" idx="11"/>
          </p:nvPr>
        </p:nvSpPr>
        <p:spPr/>
        <p:txBody>
          <a:bodyPr/>
          <a:lstStyle/>
          <a:p>
            <a:r>
              <a:rPr lang="en-US" b="1" dirty="0" smtClean="0">
                <a:solidFill>
                  <a:srgbClr val="002060"/>
                </a:solidFill>
              </a:rPr>
              <a:t>GFWC MA                                                              Tools of the Trade ~ Club Leaders Day  September 19, 2020</a:t>
            </a:r>
            <a:endParaRPr lang="en-US" b="1" dirty="0">
              <a:solidFill>
                <a:srgbClr val="002060"/>
              </a:solidFill>
            </a:endParaRPr>
          </a:p>
        </p:txBody>
      </p:sp>
      <p:pic>
        <p:nvPicPr>
          <p:cNvPr id="6" name="Picture 5" descr="C:\Users\Donna PC\AppData\Local\Microsoft\Windows\Temporary Internet Files\Content.IE5\BQFIQJ3C\1024px-Tools-hammer.svg[1].png"/>
          <p:cNvPicPr/>
          <p:nvPr/>
        </p:nvPicPr>
        <p:blipFill>
          <a:blip r:embed="rId8" cstate="print"/>
          <a:srcRect/>
          <a:stretch>
            <a:fillRect/>
          </a:stretch>
        </p:blipFill>
        <p:spPr bwMode="auto">
          <a:xfrm>
            <a:off x="7543800" y="4953000"/>
            <a:ext cx="803910" cy="914400"/>
          </a:xfrm>
          <a:prstGeom prst="rect">
            <a:avLst/>
          </a:prstGeom>
          <a:noFill/>
          <a:ln w="9525">
            <a:noFill/>
            <a:miter lim="800000"/>
            <a:headEnd/>
            <a:tailEnd/>
          </a:ln>
        </p:spPr>
      </p:pic>
      <p:pic>
        <p:nvPicPr>
          <p:cNvPr id="7" name="Picture 6" descr="71fMdO8Lv7L._AC_SL1500_.jpg"/>
          <p:cNvPicPr>
            <a:picLocks noChangeAspect="1"/>
          </p:cNvPicPr>
          <p:nvPr/>
        </p:nvPicPr>
        <p:blipFill>
          <a:blip r:embed="rId9" cstate="print"/>
          <a:stretch>
            <a:fillRect/>
          </a:stretch>
        </p:blipFill>
        <p:spPr>
          <a:xfrm>
            <a:off x="381000" y="2819400"/>
            <a:ext cx="1260000" cy="5334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GFWC MA                                                              Tools of the Trade ~ Club Leaders Day  September 19, 2020</a:t>
            </a:r>
            <a:endParaRPr lang="en-US"/>
          </a:p>
        </p:txBody>
      </p:sp>
      <p:pic>
        <p:nvPicPr>
          <p:cNvPr id="3" name="Picture 2" descr="Organizational chart.png"/>
          <p:cNvPicPr>
            <a:picLocks noChangeAspect="1"/>
          </p:cNvPicPr>
          <p:nvPr/>
        </p:nvPicPr>
        <p:blipFill>
          <a:blip r:embed="rId2" cstate="print"/>
          <a:stretch>
            <a:fillRect/>
          </a:stretch>
        </p:blipFill>
        <p:spPr>
          <a:xfrm>
            <a:off x="1714500" y="327660"/>
            <a:ext cx="5715000" cy="620268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477962"/>
          </a:xfrm>
        </p:spPr>
        <p:txBody>
          <a:bodyPr>
            <a:normAutofit fontScale="90000"/>
          </a:bodyPr>
          <a:lstStyle/>
          <a:p>
            <a:r>
              <a:rPr lang="en-US" sz="2700" b="1" dirty="0" smtClean="0">
                <a:solidFill>
                  <a:schemeClr val="accent6">
                    <a:lumMod val="50000"/>
                  </a:schemeClr>
                </a:solidFill>
              </a:rPr>
              <a:t/>
            </a:r>
            <a:br>
              <a:rPr lang="en-US" sz="2700" b="1" dirty="0" smtClean="0">
                <a:solidFill>
                  <a:schemeClr val="accent6">
                    <a:lumMod val="50000"/>
                  </a:schemeClr>
                </a:solidFill>
              </a:rPr>
            </a:br>
            <a:r>
              <a:rPr lang="en-US" sz="2700" b="1" dirty="0" smtClean="0">
                <a:solidFill>
                  <a:schemeClr val="accent6">
                    <a:lumMod val="50000"/>
                  </a:schemeClr>
                </a:solidFill>
              </a:rPr>
              <a:t/>
            </a:r>
            <a:br>
              <a:rPr lang="en-US" sz="2700" b="1" dirty="0" smtClean="0">
                <a:solidFill>
                  <a:schemeClr val="accent6">
                    <a:lumMod val="50000"/>
                  </a:schemeClr>
                </a:solidFill>
              </a:rPr>
            </a:br>
            <a:r>
              <a:rPr lang="en-US" sz="2700" b="1" dirty="0" smtClean="0">
                <a:solidFill>
                  <a:schemeClr val="accent6">
                    <a:lumMod val="50000"/>
                  </a:schemeClr>
                </a:solidFill>
              </a:rPr>
              <a:t/>
            </a:r>
            <a:br>
              <a:rPr lang="en-US" sz="2700" b="1" dirty="0" smtClean="0">
                <a:solidFill>
                  <a:schemeClr val="accent6">
                    <a:lumMod val="50000"/>
                  </a:schemeClr>
                </a:solidFill>
              </a:rPr>
            </a:br>
            <a:r>
              <a:rPr lang="en-US" b="1" dirty="0" smtClean="0">
                <a:solidFill>
                  <a:schemeClr val="accent6">
                    <a:lumMod val="50000"/>
                  </a:schemeClr>
                </a:solidFill>
              </a:rPr>
              <a:t>Secure New Beginnings: </a:t>
            </a:r>
            <a:br>
              <a:rPr lang="en-US" b="1" dirty="0" smtClean="0">
                <a:solidFill>
                  <a:schemeClr val="accent6">
                    <a:lumMod val="50000"/>
                  </a:schemeClr>
                </a:solidFill>
              </a:rPr>
            </a:br>
            <a:r>
              <a:rPr lang="en-US" b="1" dirty="0" smtClean="0">
                <a:solidFill>
                  <a:schemeClr val="accent6">
                    <a:lumMod val="50000"/>
                  </a:schemeClr>
                </a:solidFill>
              </a:rPr>
              <a:t>GFWC Signature Program: </a:t>
            </a:r>
            <a:r>
              <a:rPr lang="en-US" sz="3100" b="1" dirty="0" smtClean="0">
                <a:solidFill>
                  <a:schemeClr val="accent6">
                    <a:lumMod val="50000"/>
                  </a:schemeClr>
                </a:solidFill>
              </a:rPr>
              <a:t/>
            </a:r>
            <a:br>
              <a:rPr lang="en-US" sz="3100" b="1" dirty="0" smtClean="0">
                <a:solidFill>
                  <a:schemeClr val="accent6">
                    <a:lumMod val="50000"/>
                  </a:schemeClr>
                </a:solidFill>
              </a:rPr>
            </a:br>
            <a:r>
              <a:rPr lang="en-US" sz="2700" b="1" dirty="0" smtClean="0">
                <a:solidFill>
                  <a:schemeClr val="accent6">
                    <a:lumMod val="50000"/>
                  </a:schemeClr>
                </a:solidFill>
              </a:rPr>
              <a:t>Domestic and Sexual Violence Awareness and Prevention</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25000" lnSpcReduction="20000"/>
          </a:bodyPr>
          <a:lstStyle/>
          <a:p>
            <a:pPr>
              <a:buNone/>
            </a:pPr>
            <a:endParaRPr lang="en-US" b="1" dirty="0" smtClean="0"/>
          </a:p>
          <a:p>
            <a:pPr>
              <a:buNone/>
            </a:pPr>
            <a:r>
              <a:rPr lang="en-US" dirty="0" smtClean="0"/>
              <a:t> </a:t>
            </a:r>
            <a:r>
              <a:rPr lang="en-US" sz="6000" b="1" dirty="0" smtClean="0"/>
              <a:t>Encourage </a:t>
            </a:r>
            <a:r>
              <a:rPr lang="en-US" sz="6000" dirty="0" smtClean="0"/>
              <a:t>clubs to put the following information on their </a:t>
            </a:r>
            <a:r>
              <a:rPr lang="en-US" sz="6000" dirty="0" err="1" smtClean="0"/>
              <a:t>Facebook</a:t>
            </a:r>
            <a:r>
              <a:rPr lang="en-US" sz="6000" dirty="0" smtClean="0"/>
              <a:t> and Website:</a:t>
            </a:r>
          </a:p>
          <a:p>
            <a:r>
              <a:rPr lang="en-US" sz="6000" dirty="0" smtClean="0">
                <a:solidFill>
                  <a:schemeClr val="accent6">
                    <a:lumMod val="50000"/>
                  </a:schemeClr>
                </a:solidFill>
              </a:rPr>
              <a:t>National Domestic Violence Hotline </a:t>
            </a:r>
            <a:r>
              <a:rPr lang="en-US" sz="6000" dirty="0" smtClean="0"/>
              <a:t>24/7 Crisis Hotline 800-799-7233</a:t>
            </a:r>
          </a:p>
          <a:p>
            <a:r>
              <a:rPr lang="en-US" sz="6000" dirty="0" smtClean="0">
                <a:solidFill>
                  <a:schemeClr val="accent6">
                    <a:lumMod val="50000"/>
                  </a:schemeClr>
                </a:solidFill>
              </a:rPr>
              <a:t>MA Statewide Domestic Violence </a:t>
            </a:r>
            <a:r>
              <a:rPr lang="en-US" sz="6000" dirty="0" smtClean="0"/>
              <a:t>24/7 Crisis Hotline 877-785-2020</a:t>
            </a:r>
          </a:p>
          <a:p>
            <a:r>
              <a:rPr lang="en-US" sz="6000" dirty="0" smtClean="0">
                <a:solidFill>
                  <a:schemeClr val="accent6">
                    <a:lumMod val="50000"/>
                  </a:schemeClr>
                </a:solidFill>
              </a:rPr>
              <a:t>National Sexual Assault Hotline </a:t>
            </a:r>
            <a:r>
              <a:rPr lang="en-US" sz="6000" dirty="0" smtClean="0"/>
              <a:t>24/7 Crisis Hotline 800-656-4673</a:t>
            </a:r>
          </a:p>
          <a:p>
            <a:pPr lvl="0">
              <a:buNone/>
            </a:pPr>
            <a:r>
              <a:rPr lang="en-US" sz="6000" dirty="0" smtClean="0"/>
              <a:t>Contact your local </a:t>
            </a:r>
            <a:r>
              <a:rPr lang="en-US" sz="6000" dirty="0" smtClean="0">
                <a:solidFill>
                  <a:schemeClr val="accent6">
                    <a:lumMod val="50000"/>
                  </a:schemeClr>
                </a:solidFill>
              </a:rPr>
              <a:t>Shelters </a:t>
            </a:r>
            <a:r>
              <a:rPr lang="en-US" sz="6000" dirty="0" smtClean="0"/>
              <a:t>to see what their needs are.</a:t>
            </a:r>
          </a:p>
          <a:p>
            <a:pPr lvl="0">
              <a:buNone/>
            </a:pPr>
            <a:r>
              <a:rPr lang="en-US" sz="6000" b="1" dirty="0" smtClean="0"/>
              <a:t>Support </a:t>
            </a:r>
            <a:r>
              <a:rPr lang="en-US" sz="6000" dirty="0" smtClean="0"/>
              <a:t>GFWC Massachusetts fundraising activities for future Club Grant awards.</a:t>
            </a:r>
          </a:p>
          <a:p>
            <a:r>
              <a:rPr lang="en-US" sz="6000" dirty="0" smtClean="0">
                <a:solidFill>
                  <a:schemeClr val="accent6">
                    <a:lumMod val="50000"/>
                  </a:schemeClr>
                </a:solidFill>
              </a:rPr>
              <a:t>Silver heart bracelet </a:t>
            </a:r>
            <a:r>
              <a:rPr lang="en-US" sz="6000" dirty="0" smtClean="0"/>
              <a:t>with a hand charm for $20.00. </a:t>
            </a:r>
          </a:p>
          <a:p>
            <a:r>
              <a:rPr lang="en-US" sz="6000" dirty="0" smtClean="0">
                <a:solidFill>
                  <a:schemeClr val="accent6">
                    <a:lumMod val="50000"/>
                  </a:schemeClr>
                </a:solidFill>
              </a:rPr>
              <a:t>Circle pin </a:t>
            </a:r>
            <a:r>
              <a:rPr lang="en-US" sz="6000" dirty="0" smtClean="0"/>
              <a:t>with a multiple color heart and circle writing around the pin with a quote “Hope Comes in All Colors” for $5.00. Will mail. Please contact Bernadette via email </a:t>
            </a:r>
            <a:r>
              <a:rPr lang="en-US" sz="6000" dirty="0" smtClean="0">
                <a:hlinkClick r:id="rId2"/>
              </a:rPr>
              <a:t>bbennett@bu.edu</a:t>
            </a:r>
            <a:r>
              <a:rPr lang="en-US" sz="6000" dirty="0" smtClean="0"/>
              <a:t>.</a:t>
            </a:r>
          </a:p>
          <a:p>
            <a:r>
              <a:rPr lang="en-US" sz="6000" dirty="0" smtClean="0"/>
              <a:t>Combined Fall Meeting 2021, GFWC MA Women’s and Junior Women’s attendees will be joining in a </a:t>
            </a:r>
            <a:r>
              <a:rPr lang="en-US" sz="6000" dirty="0" smtClean="0">
                <a:solidFill>
                  <a:schemeClr val="accent6">
                    <a:lumMod val="50000"/>
                  </a:schemeClr>
                </a:solidFill>
              </a:rPr>
              <a:t>Creativity Contest. </a:t>
            </a:r>
            <a:r>
              <a:rPr lang="en-US" sz="6000" dirty="0" smtClean="0"/>
              <a:t>Items will be auction to support the Club Grants.</a:t>
            </a:r>
          </a:p>
          <a:p>
            <a:r>
              <a:rPr lang="en-US" sz="6000" dirty="0" smtClean="0">
                <a:solidFill>
                  <a:schemeClr val="accent6">
                    <a:lumMod val="50000"/>
                  </a:schemeClr>
                </a:solidFill>
              </a:rPr>
              <a:t>Greeting cards </a:t>
            </a:r>
            <a:r>
              <a:rPr lang="en-US" sz="6000" dirty="0" smtClean="0"/>
              <a:t>for $1.00.</a:t>
            </a:r>
          </a:p>
          <a:p>
            <a:r>
              <a:rPr lang="en-US" sz="6000" dirty="0" smtClean="0"/>
              <a:t>Other fund raisings opportunities.</a:t>
            </a:r>
          </a:p>
          <a:p>
            <a:pPr lvl="0">
              <a:buNone/>
            </a:pPr>
            <a:r>
              <a:rPr lang="en-US" sz="6000" b="1" dirty="0" smtClean="0"/>
              <a:t>Support</a:t>
            </a:r>
            <a:r>
              <a:rPr lang="en-US" sz="6000" dirty="0" smtClean="0"/>
              <a:t> </a:t>
            </a:r>
            <a:r>
              <a:rPr lang="en-US" sz="6000" dirty="0" smtClean="0">
                <a:solidFill>
                  <a:schemeClr val="accent6">
                    <a:lumMod val="50000"/>
                  </a:schemeClr>
                </a:solidFill>
              </a:rPr>
              <a:t>UNICEF</a:t>
            </a:r>
            <a:r>
              <a:rPr lang="en-US" sz="6000" dirty="0" smtClean="0"/>
              <a:t> and </a:t>
            </a:r>
            <a:r>
              <a:rPr lang="en-US" sz="6000" dirty="0" smtClean="0">
                <a:solidFill>
                  <a:schemeClr val="accent6">
                    <a:lumMod val="50000"/>
                  </a:schemeClr>
                </a:solidFill>
              </a:rPr>
              <a:t>Heifer </a:t>
            </a:r>
            <a:r>
              <a:rPr lang="en-US" sz="6000" dirty="0" smtClean="0"/>
              <a:t>International which helps women to support themselves and their children.</a:t>
            </a:r>
          </a:p>
          <a:p>
            <a:pPr lvl="0">
              <a:buNone/>
            </a:pPr>
            <a:r>
              <a:rPr lang="en-US" sz="6000" b="1" dirty="0" smtClean="0"/>
              <a:t>Important dates: </a:t>
            </a:r>
          </a:p>
          <a:p>
            <a:pPr lvl="0"/>
            <a:r>
              <a:rPr lang="en-US" sz="6000" dirty="0" smtClean="0"/>
              <a:t>April is Sexual Assault Awareness &amp; National Child Abuse Prevention Month</a:t>
            </a:r>
          </a:p>
          <a:p>
            <a:pPr lvl="0"/>
            <a:r>
              <a:rPr lang="en-US" sz="6000" dirty="0" smtClean="0"/>
              <a:t>October is National Domestic Violence Awareness Month.</a:t>
            </a:r>
          </a:p>
          <a:p>
            <a:pPr>
              <a:buNone/>
            </a:pPr>
            <a:endParaRPr lang="en-US" b="1" dirty="0" smtClean="0"/>
          </a:p>
        </p:txBody>
      </p:sp>
      <p:sp>
        <p:nvSpPr>
          <p:cNvPr id="4" name="Footer Placeholder 3"/>
          <p:cNvSpPr>
            <a:spLocks noGrp="1"/>
          </p:cNvSpPr>
          <p:nvPr>
            <p:ph type="ftr" sz="quarter" idx="11"/>
          </p:nvPr>
        </p:nvSpPr>
        <p:spPr/>
        <p:txBody>
          <a:bodyPr/>
          <a:lstStyle/>
          <a:p>
            <a:r>
              <a:rPr lang="en-US" b="1" dirty="0" smtClean="0">
                <a:solidFill>
                  <a:srgbClr val="002060"/>
                </a:solidFill>
              </a:rPr>
              <a:t>GFWC MA                                                              Tools of the Trade ~ Club Leaders Day  September 19, 2020</a:t>
            </a:r>
            <a:endParaRPr lang="en-US" b="1" dirty="0">
              <a:solidFill>
                <a:srgbClr val="002060"/>
              </a:solidFill>
            </a:endParaRPr>
          </a:p>
        </p:txBody>
      </p:sp>
      <p:sp>
        <p:nvSpPr>
          <p:cNvPr id="5" name="Rectangle 4"/>
          <p:cNvSpPr/>
          <p:nvPr/>
        </p:nvSpPr>
        <p:spPr>
          <a:xfrm>
            <a:off x="2971800" y="4813994"/>
            <a:ext cx="5791200" cy="1877437"/>
          </a:xfrm>
          <a:prstGeom prst="rect">
            <a:avLst/>
          </a:prstGeom>
        </p:spPr>
        <p:txBody>
          <a:bodyPr wrap="square">
            <a:spAutoFit/>
          </a:bodyPr>
          <a:lstStyle/>
          <a:p>
            <a:pPr algn="r"/>
            <a:endParaRPr lang="en-US" sz="1400" b="1" dirty="0" smtClean="0"/>
          </a:p>
          <a:p>
            <a:pPr algn="r"/>
            <a:endParaRPr lang="en-US" sz="1400" b="1" dirty="0" smtClean="0"/>
          </a:p>
          <a:p>
            <a:pPr algn="r"/>
            <a:endParaRPr lang="en-US" sz="1400" b="1" dirty="0" smtClean="0"/>
          </a:p>
          <a:p>
            <a:pPr algn="r"/>
            <a:endParaRPr lang="en-US" sz="1400" b="1" dirty="0" smtClean="0"/>
          </a:p>
          <a:p>
            <a:pPr algn="r"/>
            <a:r>
              <a:rPr lang="en-US" sz="1400" b="1" dirty="0" smtClean="0"/>
              <a:t>Bernadette Bennett, GFWC MA Chairman</a:t>
            </a:r>
          </a:p>
          <a:p>
            <a:pPr algn="r"/>
            <a:r>
              <a:rPr lang="en-US" sz="1400" dirty="0" smtClean="0"/>
              <a:t>email: </a:t>
            </a:r>
            <a:r>
              <a:rPr lang="en-US" sz="1400" dirty="0" smtClean="0">
                <a:hlinkClick r:id="rId2"/>
              </a:rPr>
              <a:t>bbennett@bu.edu</a:t>
            </a:r>
            <a:endParaRPr lang="en-US" sz="1400" dirty="0" smtClean="0"/>
          </a:p>
          <a:p>
            <a:pPr algn="r"/>
            <a:r>
              <a:rPr lang="en-US" sz="1400" dirty="0" smtClean="0"/>
              <a:t>Cell: 781.690.2824</a:t>
            </a:r>
          </a:p>
          <a:p>
            <a:pPr algn="r"/>
            <a:endParaRPr lang="en-US" dirty="0" smtClean="0"/>
          </a:p>
        </p:txBody>
      </p:sp>
      <p:pic>
        <p:nvPicPr>
          <p:cNvPr id="6" name="Picture 5" descr="toolbox2"/>
          <p:cNvPicPr/>
          <p:nvPr/>
        </p:nvPicPr>
        <p:blipFill>
          <a:blip r:embed="rId3" cstate="print"/>
          <a:srcRect/>
          <a:stretch>
            <a:fillRect/>
          </a:stretch>
        </p:blipFill>
        <p:spPr bwMode="auto">
          <a:xfrm>
            <a:off x="533400" y="381000"/>
            <a:ext cx="1143000" cy="990600"/>
          </a:xfrm>
          <a:prstGeom prst="rect">
            <a:avLst/>
          </a:prstGeom>
          <a:noFill/>
          <a:ln w="25400">
            <a:noFill/>
            <a:miter lim="800000"/>
            <a:headEnd/>
            <a:tailEnd/>
          </a:ln>
          <a:effectLst/>
        </p:spPr>
      </p:pic>
      <p:pic>
        <p:nvPicPr>
          <p:cNvPr id="7" name="Picture 6" descr="signature-project-dvap-150x150.png"/>
          <p:cNvPicPr>
            <a:picLocks noChangeAspect="1"/>
          </p:cNvPicPr>
          <p:nvPr/>
        </p:nvPicPr>
        <p:blipFill>
          <a:blip r:embed="rId4" cstate="print"/>
          <a:stretch>
            <a:fillRect/>
          </a:stretch>
        </p:blipFill>
        <p:spPr>
          <a:xfrm>
            <a:off x="6858000" y="1828800"/>
            <a:ext cx="990600" cy="990600"/>
          </a:xfrm>
          <a:prstGeom prst="rect">
            <a:avLst/>
          </a:prstGeom>
        </p:spPr>
      </p:pic>
      <p:pic>
        <p:nvPicPr>
          <p:cNvPr id="8" name="Picture 7" descr="C:\Users\Donna PC\AppData\Local\Microsoft\Windows\Temporary Internet Files\Content.IE5\BQFIQJ3C\1024px-Tools-hammer.svg[1].png"/>
          <p:cNvPicPr/>
          <p:nvPr/>
        </p:nvPicPr>
        <p:blipFill>
          <a:blip r:embed="rId5" cstate="print"/>
          <a:srcRect/>
          <a:stretch>
            <a:fillRect/>
          </a:stretch>
        </p:blipFill>
        <p:spPr bwMode="auto">
          <a:xfrm>
            <a:off x="7848600" y="4800600"/>
            <a:ext cx="803910"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Staying Connected: </a:t>
            </a:r>
            <a:br>
              <a:rPr lang="en-US" b="1" dirty="0" smtClean="0">
                <a:solidFill>
                  <a:schemeClr val="accent6">
                    <a:lumMod val="50000"/>
                  </a:schemeClr>
                </a:solidFill>
              </a:rPr>
            </a:br>
            <a:r>
              <a:rPr lang="en-US" b="1" dirty="0" smtClean="0">
                <a:solidFill>
                  <a:schemeClr val="accent6">
                    <a:lumMod val="50000"/>
                  </a:schemeClr>
                </a:solidFill>
              </a:rPr>
              <a:t>       Strengthening your Foundation</a:t>
            </a:r>
            <a:br>
              <a:rPr lang="en-US" b="1" dirty="0" smtClean="0">
                <a:solidFill>
                  <a:schemeClr val="accent6">
                    <a:lumMod val="50000"/>
                  </a:schemeClr>
                </a:solidFill>
              </a:rPr>
            </a:br>
            <a:r>
              <a:rPr lang="en-US" sz="2700" b="1" dirty="0" smtClean="0">
                <a:solidFill>
                  <a:schemeClr val="accent6">
                    <a:lumMod val="50000"/>
                  </a:schemeClr>
                </a:solidFill>
              </a:rPr>
              <a:t>Membership</a:t>
            </a: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dirty="0" smtClean="0"/>
              <a:t/>
            </a:r>
            <a:br>
              <a:rPr lang="en-US" dirty="0" smtClean="0"/>
            </a:br>
            <a:endParaRPr lang="en-US" dirty="0"/>
          </a:p>
        </p:txBody>
      </p:sp>
      <p:sp>
        <p:nvSpPr>
          <p:cNvPr id="4" name="Footer Placeholder 3"/>
          <p:cNvSpPr>
            <a:spLocks noGrp="1"/>
          </p:cNvSpPr>
          <p:nvPr>
            <p:ph type="ftr" sz="quarter" idx="11"/>
          </p:nvPr>
        </p:nvSpPr>
        <p:spPr/>
        <p:txBody>
          <a:bodyPr/>
          <a:lstStyle/>
          <a:p>
            <a:r>
              <a:rPr lang="en-US" b="1" smtClean="0">
                <a:solidFill>
                  <a:srgbClr val="002060"/>
                </a:solidFill>
              </a:rPr>
              <a:t>GFWC MA                                                              Tools of the Trade ~ Club Leaders Day  September 19, 2020</a:t>
            </a:r>
            <a:endParaRPr lang="en-US" b="1" dirty="0">
              <a:solidFill>
                <a:srgbClr val="002060"/>
              </a:solidFill>
            </a:endParaRPr>
          </a:p>
        </p:txBody>
      </p:sp>
      <p:pic>
        <p:nvPicPr>
          <p:cNvPr id="5" name="Picture 4" descr="toolbox2"/>
          <p:cNvPicPr/>
          <p:nvPr/>
        </p:nvPicPr>
        <p:blipFill>
          <a:blip r:embed="rId3" cstate="print"/>
          <a:srcRect/>
          <a:stretch>
            <a:fillRect/>
          </a:stretch>
        </p:blipFill>
        <p:spPr bwMode="auto">
          <a:xfrm>
            <a:off x="533400" y="304800"/>
            <a:ext cx="1143000" cy="990600"/>
          </a:xfrm>
          <a:prstGeom prst="rect">
            <a:avLst/>
          </a:prstGeom>
          <a:noFill/>
          <a:ln w="25400">
            <a:noFill/>
            <a:miter lim="800000"/>
            <a:headEnd/>
            <a:tailEnd/>
          </a:ln>
          <a:effectLst/>
        </p:spPr>
      </p:pic>
      <p:sp>
        <p:nvSpPr>
          <p:cNvPr id="12291" name="Rectangle 3"/>
          <p:cNvSpPr>
            <a:spLocks noGrp="1" noChangeArrowheads="1"/>
          </p:cNvSpPr>
          <p:nvPr>
            <p:ph idx="1"/>
          </p:nvPr>
        </p:nvSpPr>
        <p:spPr bwMode="auto">
          <a:xfrm>
            <a:off x="457200" y="-245387"/>
            <a:ext cx="8458200" cy="7657481"/>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800" dirty="0" smtClean="0">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800" dirty="0" smtClean="0">
              <a:latin typeface="Arial" charset="0"/>
              <a:cs typeface="Arial"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accent6">
                  <a:lumMod val="50000"/>
                </a:schemeClr>
              </a:solidFill>
              <a:effectLst/>
              <a:cs typeface="Arial" charset="0"/>
            </a:endParaRPr>
          </a:p>
          <a:p>
            <a:pPr marL="0" marR="0" lvl="0" indent="0" defTabSz="914400" rtl="0" eaLnBrk="1" fontAlgn="base" latinLnBrk="0" hangingPunct="1">
              <a:lnSpc>
                <a:spcPct val="100000"/>
              </a:lnSpc>
              <a:spcBef>
                <a:spcPct val="0"/>
              </a:spcBef>
              <a:spcAft>
                <a:spcPct val="0"/>
              </a:spcAft>
              <a:buClrTx/>
              <a:buSzTx/>
              <a:buFontTx/>
              <a:buNone/>
              <a:tabLst/>
            </a:pPr>
            <a:endParaRPr lang="en-US" sz="1800" dirty="0" smtClean="0">
              <a:solidFill>
                <a:schemeClr val="accent6">
                  <a:lumMod val="50000"/>
                </a:schemeClr>
              </a:solidFill>
              <a:cs typeface="Arial"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accent6">
                  <a:lumMod val="50000"/>
                </a:schemeClr>
              </a:solidFill>
              <a:effectLst/>
              <a:cs typeface="Arial"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accent6">
                  <a:lumMod val="50000"/>
                </a:schemeClr>
              </a:solidFill>
              <a:effectLst/>
              <a:cs typeface="Arial" charset="0"/>
            </a:endParaRPr>
          </a:p>
          <a:p>
            <a:pPr marL="0" marR="0" lvl="0" indent="0"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accent6">
                    <a:lumMod val="50000"/>
                  </a:schemeClr>
                </a:solidFill>
                <a:effectLst/>
                <a:cs typeface="Arial" charset="0"/>
              </a:rPr>
              <a:t>Advertise your Projects </a:t>
            </a:r>
            <a:r>
              <a:rPr kumimoji="0" lang="en-US" sz="1600" b="0" i="0" u="none" strike="noStrike" cap="none" normalizeH="0" baseline="0" dirty="0" smtClean="0">
                <a:ln>
                  <a:noFill/>
                </a:ln>
                <a:solidFill>
                  <a:schemeClr val="tx1"/>
                </a:solidFill>
                <a:effectLst/>
                <a:cs typeface="Arial" charset="0"/>
              </a:rPr>
              <a:t>~ post pictures, use social media</a:t>
            </a:r>
            <a:r>
              <a:rPr kumimoji="0" lang="en-US" sz="1600" b="0" i="0" u="none" strike="noStrike" cap="none" normalizeH="0" dirty="0" smtClean="0">
                <a:ln>
                  <a:noFill/>
                </a:ln>
                <a:solidFill>
                  <a:schemeClr val="tx1"/>
                </a:solidFill>
                <a:effectLst/>
                <a:cs typeface="Arial" charset="0"/>
              </a:rPr>
              <a:t> and local new sources</a:t>
            </a:r>
            <a:endParaRPr kumimoji="0" lang="en-US" sz="1600" b="0" i="0" u="none" strike="noStrike" cap="none" normalizeH="0" baseline="0" dirty="0" smtClean="0">
              <a:ln>
                <a:noFill/>
              </a:ln>
              <a:solidFill>
                <a:schemeClr val="tx1"/>
              </a:solidFill>
              <a:effectLst/>
              <a:cs typeface="Arial" charset="0"/>
            </a:endParaRPr>
          </a:p>
          <a:p>
            <a:pPr>
              <a:buNone/>
            </a:pPr>
            <a:r>
              <a:rPr lang="en-US" sz="1600" dirty="0" smtClean="0">
                <a:solidFill>
                  <a:schemeClr val="accent6">
                    <a:lumMod val="50000"/>
                  </a:schemeClr>
                </a:solidFill>
                <a:cs typeface="Arial" charset="0"/>
              </a:rPr>
              <a:t>Promote your Club </a:t>
            </a:r>
            <a:r>
              <a:rPr lang="en-US" sz="1600" dirty="0" smtClean="0">
                <a:cs typeface="Arial" charset="0"/>
              </a:rPr>
              <a:t>~ entice prospective members to join by showing what you do as a club, talk up our affiliates, even in the face of adversity</a:t>
            </a:r>
          </a:p>
          <a:p>
            <a:pPr lvl="0">
              <a:buNone/>
            </a:pPr>
            <a:r>
              <a:rPr lang="en-US" sz="1600" dirty="0" smtClean="0">
                <a:solidFill>
                  <a:schemeClr val="accent6">
                    <a:lumMod val="50000"/>
                  </a:schemeClr>
                </a:solidFill>
                <a:cs typeface="Arial" charset="0"/>
              </a:rPr>
              <a:t>Be Prepared </a:t>
            </a:r>
            <a:r>
              <a:rPr lang="en-US" sz="1600" dirty="0" smtClean="0">
                <a:cs typeface="Arial" charset="0"/>
              </a:rPr>
              <a:t>~ </a:t>
            </a:r>
            <a:r>
              <a:rPr lang="en-US" sz="1600" dirty="0" smtClean="0"/>
              <a:t>be prepared to answer any questions about your club with </a:t>
            </a:r>
          </a:p>
          <a:p>
            <a:pPr lvl="0">
              <a:buNone/>
            </a:pPr>
            <a:r>
              <a:rPr lang="en-US" sz="1600" dirty="0" smtClean="0"/>
              <a:t>      a smile and a brochure/business card/an invitation to a meeting.</a:t>
            </a:r>
            <a:endParaRPr lang="en-US" sz="1600" dirty="0" smtClean="0">
              <a:cs typeface="Arial" charset="0"/>
            </a:endParaRPr>
          </a:p>
          <a:p>
            <a:pPr>
              <a:buNone/>
            </a:pPr>
            <a:r>
              <a:rPr lang="en-US" sz="1600" dirty="0" smtClean="0">
                <a:solidFill>
                  <a:schemeClr val="accent6">
                    <a:lumMod val="50000"/>
                  </a:schemeClr>
                </a:solidFill>
              </a:rPr>
              <a:t>Use your Imagination </a:t>
            </a:r>
            <a:r>
              <a:rPr lang="en-US" sz="1600" dirty="0" smtClean="0"/>
              <a:t>~ what new projects and programs can you try</a:t>
            </a:r>
          </a:p>
          <a:p>
            <a:pPr>
              <a:buNone/>
            </a:pPr>
            <a:r>
              <a:rPr lang="en-US" sz="1600" dirty="0" smtClean="0"/>
              <a:t>Now is especially important to </a:t>
            </a:r>
            <a:r>
              <a:rPr lang="en-US" sz="1600" dirty="0" smtClean="0">
                <a:solidFill>
                  <a:schemeClr val="accent6">
                    <a:lumMod val="50000"/>
                  </a:schemeClr>
                </a:solidFill>
              </a:rPr>
              <a:t>stay connected </a:t>
            </a:r>
            <a:r>
              <a:rPr lang="en-US" sz="1600" dirty="0" smtClean="0"/>
              <a:t>~ share with your members when a need arises, this will give purpose to our volunteers looking for ways to help. Without new and happy members, our clubs will not survive. </a:t>
            </a:r>
          </a:p>
          <a:p>
            <a:pPr>
              <a:buNone/>
            </a:pPr>
            <a:r>
              <a:rPr lang="en-US" sz="1600" dirty="0" smtClean="0">
                <a:solidFill>
                  <a:schemeClr val="accent6">
                    <a:lumMod val="50000"/>
                  </a:schemeClr>
                </a:solidFill>
              </a:rPr>
              <a:t>Invite potential members </a:t>
            </a:r>
            <a:r>
              <a:rPr lang="en-US" sz="1600" dirty="0" smtClean="0"/>
              <a:t>to a meeting or project gathering.  Treat them special. Offer them a ride to the meeting, designate a member to greet them/escort them/introduce them to other members.  </a:t>
            </a:r>
          </a:p>
          <a:p>
            <a:pPr>
              <a:buNone/>
            </a:pPr>
            <a:r>
              <a:rPr lang="en-US" sz="1600" dirty="0" smtClean="0"/>
              <a:t>Once they decide to join your club </a:t>
            </a:r>
            <a:r>
              <a:rPr lang="en-US" sz="1600" dirty="0" smtClean="0">
                <a:solidFill>
                  <a:schemeClr val="accent6">
                    <a:lumMod val="50000"/>
                  </a:schemeClr>
                </a:solidFill>
              </a:rPr>
              <a:t>install them</a:t>
            </a:r>
            <a:r>
              <a:rPr lang="en-US" sz="1600" dirty="0" smtClean="0"/>
              <a:t>.  Then sign them up for a board position.  It’s never too early to start recruiting for future leaders of your club.  </a:t>
            </a:r>
          </a:p>
          <a:p>
            <a:pPr>
              <a:buNone/>
            </a:pPr>
            <a:r>
              <a:rPr lang="en-US" sz="1600" dirty="0" smtClean="0"/>
              <a:t>Most of all </a:t>
            </a:r>
            <a:r>
              <a:rPr lang="en-US" sz="1600" dirty="0" smtClean="0">
                <a:solidFill>
                  <a:schemeClr val="accent6">
                    <a:lumMod val="50000"/>
                  </a:schemeClr>
                </a:solidFill>
              </a:rPr>
              <a:t>be proud </a:t>
            </a:r>
            <a:r>
              <a:rPr lang="en-US" sz="1600" dirty="0" smtClean="0"/>
              <a:t>to be a GFWC Clubwoman.  </a:t>
            </a:r>
          </a:p>
          <a:p>
            <a:pPr>
              <a:buNone/>
            </a:pPr>
            <a:r>
              <a:rPr lang="en-US" sz="1600" dirty="0" smtClean="0"/>
              <a:t>During this administration the social media campaign is </a:t>
            </a:r>
            <a:r>
              <a:rPr lang="en-US" sz="1600" b="1" dirty="0" smtClean="0">
                <a:solidFill>
                  <a:schemeClr val="accent6">
                    <a:lumMod val="50000"/>
                  </a:schemeClr>
                </a:solidFill>
              </a:rPr>
              <a:t>#IAMGFWC.</a:t>
            </a:r>
            <a:r>
              <a:rPr lang="en-US" sz="1800" b="1" dirty="0" smtClean="0">
                <a:solidFill>
                  <a:schemeClr val="accent6">
                    <a:lumMod val="50000"/>
                  </a:schemeClr>
                </a:solidFill>
              </a:rPr>
              <a:t>       </a:t>
            </a:r>
            <a:r>
              <a:rPr lang="en-US" sz="1400" b="1" dirty="0" smtClean="0"/>
              <a:t>Pat </a:t>
            </a:r>
            <a:r>
              <a:rPr lang="en-US" sz="1400" b="1" dirty="0" err="1" smtClean="0"/>
              <a:t>Furtado</a:t>
            </a:r>
            <a:r>
              <a:rPr lang="en-US" sz="1400" b="1" dirty="0" smtClean="0"/>
              <a:t>, GFWC MA Chairman</a:t>
            </a:r>
          </a:p>
          <a:p>
            <a:pPr algn="r">
              <a:buNone/>
            </a:pPr>
            <a:r>
              <a:rPr lang="en-US" sz="1400" dirty="0" smtClean="0"/>
              <a:t>email: </a:t>
            </a:r>
            <a:r>
              <a:rPr lang="en-US" sz="1400" dirty="0" smtClean="0">
                <a:hlinkClick r:id="rId4"/>
              </a:rPr>
              <a:t>prfurtado@yahoo.com</a:t>
            </a:r>
            <a:r>
              <a:rPr lang="en-US" sz="1400" dirty="0" smtClean="0"/>
              <a:t> </a:t>
            </a:r>
          </a:p>
          <a:p>
            <a:pPr algn="r">
              <a:buNone/>
            </a:pPr>
            <a:r>
              <a:rPr lang="en-US" sz="1400" dirty="0" smtClean="0"/>
              <a:t>Cell: 508.574.1435</a:t>
            </a:r>
          </a:p>
          <a:p>
            <a:pPr>
              <a:buNone/>
            </a:pPr>
            <a:r>
              <a:rPr lang="en-US" sz="1800" dirty="0" smtClean="0"/>
              <a:t>|</a:t>
            </a:r>
            <a:endParaRPr kumimoji="0" lang="en-US" sz="1800" b="0" i="0" u="none" strike="noStrike" cap="none" normalizeH="0" baseline="0" dirty="0" smtClean="0">
              <a:ln>
                <a:noFill/>
              </a:ln>
              <a:solidFill>
                <a:schemeClr val="accent6">
                  <a:lumMod val="50000"/>
                </a:schemeClr>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 </a:t>
            </a:r>
          </a:p>
        </p:txBody>
      </p:sp>
      <p:pic>
        <p:nvPicPr>
          <p:cNvPr id="11" name="Picture 10" descr="C:\Users\Donna PC\AppData\Local\Microsoft\Windows\Temporary Internet Files\Content.IE5\BQFIQJ3C\1024px-Tools-hammer.svg[1].png"/>
          <p:cNvPicPr/>
          <p:nvPr/>
        </p:nvPicPr>
        <p:blipFill>
          <a:blip r:embed="rId5" cstate="print"/>
          <a:srcRect/>
          <a:stretch>
            <a:fillRect/>
          </a:stretch>
        </p:blipFill>
        <p:spPr bwMode="auto">
          <a:xfrm>
            <a:off x="8077200" y="5181600"/>
            <a:ext cx="762000" cy="838200"/>
          </a:xfrm>
          <a:prstGeom prst="rect">
            <a:avLst/>
          </a:prstGeom>
          <a:noFill/>
          <a:ln w="9525">
            <a:noFill/>
            <a:miter lim="800000"/>
            <a:headEnd/>
            <a:tailEnd/>
          </a:ln>
        </p:spPr>
      </p:pic>
      <p:pic>
        <p:nvPicPr>
          <p:cNvPr id="12" name="Picture 11" descr="93089107_10216192769720564_7237089510884900864_n.jpg"/>
          <p:cNvPicPr>
            <a:picLocks noChangeAspect="1"/>
          </p:cNvPicPr>
          <p:nvPr/>
        </p:nvPicPr>
        <p:blipFill>
          <a:blip r:embed="rId6" cstate="print"/>
          <a:stretch>
            <a:fillRect/>
          </a:stretch>
        </p:blipFill>
        <p:spPr>
          <a:xfrm>
            <a:off x="7315200" y="2590800"/>
            <a:ext cx="838200" cy="84141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Staying Connected: </a:t>
            </a:r>
            <a:br>
              <a:rPr lang="en-US" b="1" dirty="0" smtClean="0">
                <a:solidFill>
                  <a:schemeClr val="accent6">
                    <a:lumMod val="50000"/>
                  </a:schemeClr>
                </a:solidFill>
              </a:rPr>
            </a:br>
            <a:r>
              <a:rPr lang="en-US" b="1" dirty="0" smtClean="0">
                <a:solidFill>
                  <a:schemeClr val="accent6">
                    <a:lumMod val="50000"/>
                  </a:schemeClr>
                </a:solidFill>
              </a:rPr>
              <a:t>       Strengthening your Foundation</a:t>
            </a:r>
            <a:br>
              <a:rPr lang="en-US" b="1" dirty="0" smtClean="0">
                <a:solidFill>
                  <a:schemeClr val="accent6">
                    <a:lumMod val="50000"/>
                  </a:schemeClr>
                </a:solidFill>
              </a:rPr>
            </a:br>
            <a:r>
              <a:rPr lang="en-US" sz="2700" b="1" dirty="0" smtClean="0">
                <a:solidFill>
                  <a:schemeClr val="accent6">
                    <a:lumMod val="50000"/>
                  </a:schemeClr>
                </a:solidFill>
              </a:rPr>
              <a:t>Leadership</a:t>
            </a: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dirty="0" smtClean="0"/>
              <a:t/>
            </a:r>
            <a:br>
              <a:rPr lang="en-US" dirty="0" smtClean="0"/>
            </a:br>
            <a:endParaRPr lang="en-US" dirty="0"/>
          </a:p>
        </p:txBody>
      </p:sp>
      <p:sp>
        <p:nvSpPr>
          <p:cNvPr id="3" name="Content Placeholder 2"/>
          <p:cNvSpPr>
            <a:spLocks noGrp="1"/>
          </p:cNvSpPr>
          <p:nvPr>
            <p:ph idx="1"/>
          </p:nvPr>
        </p:nvSpPr>
        <p:spPr>
          <a:xfrm>
            <a:off x="457200" y="1981200"/>
            <a:ext cx="8229600" cy="4144963"/>
          </a:xfrm>
        </p:spPr>
        <p:txBody>
          <a:bodyPr>
            <a:normAutofit fontScale="25000" lnSpcReduction="20000"/>
          </a:bodyPr>
          <a:lstStyle/>
          <a:p>
            <a:pPr lvl="0">
              <a:buNone/>
            </a:pPr>
            <a:r>
              <a:rPr lang="en-US" sz="8000" dirty="0" smtClean="0">
                <a:solidFill>
                  <a:schemeClr val="accent6">
                    <a:lumMod val="50000"/>
                  </a:schemeClr>
                </a:solidFill>
              </a:rPr>
              <a:t>Little Gestures Build Self-Esteem:  </a:t>
            </a:r>
            <a:r>
              <a:rPr lang="en-US" sz="8000" dirty="0" smtClean="0"/>
              <a:t>Members are the most important part of a Club. Actively listen. Value their opinions, efforts, and interests.</a:t>
            </a:r>
          </a:p>
          <a:p>
            <a:pPr lvl="0">
              <a:buNone/>
            </a:pPr>
            <a:r>
              <a:rPr lang="en-US" sz="8000" dirty="0" smtClean="0">
                <a:solidFill>
                  <a:schemeClr val="accent6">
                    <a:lumMod val="50000"/>
                  </a:schemeClr>
                </a:solidFill>
              </a:rPr>
              <a:t>Get Moving with Motivation: </a:t>
            </a:r>
            <a:r>
              <a:rPr lang="en-US" sz="8000" dirty="0" smtClean="0"/>
              <a:t>recognition for accomplishments, offer challenges for growth, and provide incentives (prizes, free stuff), and lead by example ~ bring the energy to meetings.</a:t>
            </a:r>
          </a:p>
          <a:p>
            <a:pPr lvl="0">
              <a:buNone/>
            </a:pPr>
            <a:r>
              <a:rPr lang="en-US" sz="8000" dirty="0" smtClean="0">
                <a:solidFill>
                  <a:schemeClr val="accent6">
                    <a:lumMod val="50000"/>
                  </a:schemeClr>
                </a:solidFill>
              </a:rPr>
              <a:t>Delegation is Your friend: </a:t>
            </a:r>
            <a:r>
              <a:rPr lang="en-US" sz="8000" dirty="0" smtClean="0"/>
              <a:t>assign tasks to help others become leaders, share the wealth! Communicate clearly the things you need completed. </a:t>
            </a:r>
          </a:p>
          <a:p>
            <a:pPr lvl="0">
              <a:buNone/>
            </a:pPr>
            <a:r>
              <a:rPr lang="en-US" sz="8000" dirty="0" smtClean="0">
                <a:solidFill>
                  <a:schemeClr val="accent6">
                    <a:lumMod val="50000"/>
                  </a:schemeClr>
                </a:solidFill>
              </a:rPr>
              <a:t>Empowerment is Power: </a:t>
            </a:r>
            <a:r>
              <a:rPr lang="en-US" sz="8000" dirty="0" smtClean="0"/>
              <a:t>hold members accountable and responsible for their actions.  Promote self-respect.</a:t>
            </a:r>
          </a:p>
          <a:p>
            <a:pPr lvl="0">
              <a:buNone/>
            </a:pPr>
            <a:r>
              <a:rPr lang="en-US" sz="8000" dirty="0" smtClean="0">
                <a:solidFill>
                  <a:schemeClr val="accent6">
                    <a:lumMod val="50000"/>
                  </a:schemeClr>
                </a:solidFill>
              </a:rPr>
              <a:t>Be the Captain of Planning: </a:t>
            </a:r>
            <a:r>
              <a:rPr lang="en-US" sz="8000" dirty="0" smtClean="0"/>
              <a:t>Give your members direction by creating a specific plan and creating achievable step goals for the way your club wants to help the community or specific organizations. </a:t>
            </a:r>
          </a:p>
          <a:p>
            <a:pPr lvl="0">
              <a:buNone/>
            </a:pPr>
            <a:r>
              <a:rPr lang="en-US" sz="8000" dirty="0" smtClean="0"/>
              <a:t>Don’t forget to promote </a:t>
            </a:r>
            <a:r>
              <a:rPr lang="en-US" sz="8000" b="1" dirty="0" smtClean="0">
                <a:solidFill>
                  <a:schemeClr val="accent6">
                    <a:lumMod val="50000"/>
                  </a:schemeClr>
                </a:solidFill>
              </a:rPr>
              <a:t>LEADS</a:t>
            </a:r>
            <a:r>
              <a:rPr lang="en-US" sz="8000" dirty="0" smtClean="0">
                <a:solidFill>
                  <a:schemeClr val="accent6">
                    <a:lumMod val="50000"/>
                  </a:schemeClr>
                </a:solidFill>
              </a:rPr>
              <a:t> </a:t>
            </a:r>
            <a:r>
              <a:rPr lang="en-US" sz="8000" dirty="0" smtClean="0"/>
              <a:t>opportunities in your club.</a:t>
            </a:r>
            <a:endParaRPr lang="en-US" sz="1400" b="1" dirty="0" smtClean="0"/>
          </a:p>
          <a:p>
            <a:pPr algn="r">
              <a:buNone/>
            </a:pPr>
            <a:endParaRPr lang="en-US" sz="5600" b="1" dirty="0" smtClean="0"/>
          </a:p>
          <a:p>
            <a:pPr algn="r">
              <a:buNone/>
            </a:pPr>
            <a:r>
              <a:rPr lang="en-US" sz="5600" b="1" dirty="0" smtClean="0"/>
              <a:t>Alicia Sheridan, GFWC MA Chairman</a:t>
            </a:r>
          </a:p>
          <a:p>
            <a:pPr algn="r">
              <a:buNone/>
            </a:pPr>
            <a:r>
              <a:rPr lang="en-US" sz="5600" dirty="0" smtClean="0"/>
              <a:t>email: </a:t>
            </a:r>
            <a:r>
              <a:rPr lang="en-US" sz="5600" u="sng" dirty="0" smtClean="0"/>
              <a:t>aliciasheridan01@gmail.com</a:t>
            </a:r>
            <a:endParaRPr lang="en-US" sz="5600" dirty="0" smtClean="0"/>
          </a:p>
          <a:p>
            <a:pPr algn="r">
              <a:buNone/>
            </a:pPr>
            <a:r>
              <a:rPr lang="en-US" sz="5600" dirty="0" smtClean="0"/>
              <a:t>Cell: 757.285.8608</a:t>
            </a:r>
          </a:p>
          <a:p>
            <a:pPr algn="r">
              <a:buNone/>
            </a:pPr>
            <a:endParaRPr lang="en-US" sz="1800" dirty="0" smtClean="0"/>
          </a:p>
          <a:p>
            <a:endParaRPr lang="en-US" dirty="0"/>
          </a:p>
        </p:txBody>
      </p:sp>
      <p:sp>
        <p:nvSpPr>
          <p:cNvPr id="4" name="Footer Placeholder 3"/>
          <p:cNvSpPr>
            <a:spLocks noGrp="1"/>
          </p:cNvSpPr>
          <p:nvPr>
            <p:ph type="ftr" sz="quarter" idx="11"/>
          </p:nvPr>
        </p:nvSpPr>
        <p:spPr/>
        <p:txBody>
          <a:bodyPr/>
          <a:lstStyle/>
          <a:p>
            <a:r>
              <a:rPr lang="en-US" b="1" smtClean="0">
                <a:solidFill>
                  <a:srgbClr val="002060"/>
                </a:solidFill>
              </a:rPr>
              <a:t>GFWC MA                                                              Tools of the Trade ~ Club Leaders Day  September 19, 2020</a:t>
            </a:r>
            <a:endParaRPr lang="en-US" b="1" dirty="0">
              <a:solidFill>
                <a:srgbClr val="002060"/>
              </a:solidFill>
            </a:endParaRPr>
          </a:p>
        </p:txBody>
      </p:sp>
      <p:pic>
        <p:nvPicPr>
          <p:cNvPr id="5" name="Picture 4" descr="toolbox2"/>
          <p:cNvPicPr/>
          <p:nvPr/>
        </p:nvPicPr>
        <p:blipFill>
          <a:blip r:embed="rId2" cstate="print"/>
          <a:srcRect/>
          <a:stretch>
            <a:fillRect/>
          </a:stretch>
        </p:blipFill>
        <p:spPr bwMode="auto">
          <a:xfrm>
            <a:off x="533400" y="304800"/>
            <a:ext cx="1143000" cy="990600"/>
          </a:xfrm>
          <a:prstGeom prst="rect">
            <a:avLst/>
          </a:prstGeom>
          <a:noFill/>
          <a:ln w="25400">
            <a:noFill/>
            <a:miter lim="800000"/>
            <a:headEnd/>
            <a:tailEnd/>
          </a:ln>
          <a:effectLst/>
        </p:spPr>
      </p:pic>
      <p:pic>
        <p:nvPicPr>
          <p:cNvPr id="6" name="Picture 5" descr="C:\Users\Donna PC\AppData\Local\Microsoft\Windows\Temporary Internet Files\Content.IE5\BQFIQJ3C\1024px-Tools-hammer.svg[1].png"/>
          <p:cNvPicPr/>
          <p:nvPr/>
        </p:nvPicPr>
        <p:blipFill>
          <a:blip r:embed="rId3" cstate="print"/>
          <a:srcRect/>
          <a:stretch>
            <a:fillRect/>
          </a:stretch>
        </p:blipFill>
        <p:spPr bwMode="auto">
          <a:xfrm>
            <a:off x="7772400" y="4876800"/>
            <a:ext cx="762000" cy="838200"/>
          </a:xfrm>
          <a:prstGeom prst="rect">
            <a:avLst/>
          </a:prstGeom>
          <a:noFill/>
          <a:ln w="9525">
            <a:noFill/>
            <a:miter lim="800000"/>
            <a:headEnd/>
            <a:tailEnd/>
          </a:ln>
        </p:spPr>
      </p:pic>
      <p:pic>
        <p:nvPicPr>
          <p:cNvPr id="7" name="Picture 6" descr="BibU_3k0.jpeg"/>
          <p:cNvPicPr>
            <a:picLocks noChangeAspect="1"/>
          </p:cNvPicPr>
          <p:nvPr/>
        </p:nvPicPr>
        <p:blipFill>
          <a:blip r:embed="rId4" cstate="print"/>
          <a:stretch>
            <a:fillRect/>
          </a:stretch>
        </p:blipFill>
        <p:spPr>
          <a:xfrm>
            <a:off x="1143000" y="5562600"/>
            <a:ext cx="910590" cy="91059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Scholarships: </a:t>
            </a:r>
            <a:br>
              <a:rPr lang="en-US" b="1" dirty="0" smtClean="0">
                <a:solidFill>
                  <a:schemeClr val="accent6">
                    <a:lumMod val="50000"/>
                  </a:schemeClr>
                </a:solidFill>
              </a:rPr>
            </a:br>
            <a:r>
              <a:rPr lang="en-US" b="1" dirty="0" smtClean="0">
                <a:solidFill>
                  <a:schemeClr val="accent6">
                    <a:lumMod val="50000"/>
                  </a:schemeClr>
                </a:solidFill>
              </a:rPr>
              <a:t>Hitting the Nail on the Head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dirty="0" smtClean="0"/>
              <a:t/>
            </a:r>
            <a:br>
              <a:rPr lang="en-US" dirty="0" smtClean="0"/>
            </a:br>
            <a:endParaRPr lang="en-US" dirty="0"/>
          </a:p>
        </p:txBody>
      </p:sp>
      <p:sp>
        <p:nvSpPr>
          <p:cNvPr id="3" name="Content Placeholder 2"/>
          <p:cNvSpPr>
            <a:spLocks noGrp="1"/>
          </p:cNvSpPr>
          <p:nvPr>
            <p:ph idx="1"/>
          </p:nvPr>
        </p:nvSpPr>
        <p:spPr>
          <a:xfrm>
            <a:off x="457200" y="1524001"/>
            <a:ext cx="8229600" cy="4495800"/>
          </a:xfrm>
        </p:spPr>
        <p:txBody>
          <a:bodyPr>
            <a:normAutofit fontScale="25000" lnSpcReduction="20000"/>
          </a:bodyPr>
          <a:lstStyle/>
          <a:p>
            <a:pPr algn="r">
              <a:buNone/>
            </a:pPr>
            <a:endParaRPr lang="en-US" sz="1400" b="1" dirty="0" smtClean="0"/>
          </a:p>
          <a:p>
            <a:pPr algn="r">
              <a:buNone/>
            </a:pPr>
            <a:endParaRPr lang="en-US" sz="1400" b="1" dirty="0" smtClean="0"/>
          </a:p>
          <a:p>
            <a:pPr lvl="0">
              <a:buNone/>
            </a:pPr>
            <a:r>
              <a:rPr lang="en-US" sz="7600" dirty="0" smtClean="0">
                <a:solidFill>
                  <a:schemeClr val="accent6">
                    <a:lumMod val="50000"/>
                  </a:schemeClr>
                </a:solidFill>
              </a:rPr>
              <a:t>All scholarship applications are </a:t>
            </a:r>
            <a:r>
              <a:rPr lang="en-US" sz="7600" dirty="0" smtClean="0">
                <a:solidFill>
                  <a:schemeClr val="accent6">
                    <a:lumMod val="50000"/>
                  </a:schemeClr>
                </a:solidFill>
                <a:hlinkClick r:id="rId2"/>
              </a:rPr>
              <a:t>available</a:t>
            </a:r>
            <a:r>
              <a:rPr lang="en-US" sz="7600" dirty="0" smtClean="0">
                <a:solidFill>
                  <a:schemeClr val="accent6">
                    <a:lumMod val="50000"/>
                  </a:schemeClr>
                </a:solidFill>
              </a:rPr>
              <a:t> on the GFWC MA website</a:t>
            </a:r>
          </a:p>
          <a:p>
            <a:pPr lvl="0"/>
            <a:r>
              <a:rPr lang="en-US" sz="7600" dirty="0" smtClean="0">
                <a:solidFill>
                  <a:schemeClr val="accent6">
                    <a:lumMod val="50000"/>
                  </a:schemeClr>
                </a:solidFill>
              </a:rPr>
              <a:t>Boston City Federation Scholarship </a:t>
            </a:r>
            <a:r>
              <a:rPr lang="en-US" sz="7600" dirty="0" smtClean="0"/>
              <a:t>starting at $500.00 - woman returning to college after an absence of at least four years. </a:t>
            </a:r>
          </a:p>
          <a:p>
            <a:pPr lvl="0"/>
            <a:r>
              <a:rPr lang="en-US" sz="7600" dirty="0" smtClean="0">
                <a:solidFill>
                  <a:schemeClr val="accent6">
                    <a:lumMod val="50000"/>
                  </a:schemeClr>
                </a:solidFill>
              </a:rPr>
              <a:t>Business Scholarship </a:t>
            </a:r>
            <a:r>
              <a:rPr lang="en-US" sz="7600" dirty="0" smtClean="0"/>
              <a:t>starting at $500.00 - Undergraduate or Graduate</a:t>
            </a:r>
          </a:p>
          <a:p>
            <a:pPr lvl="0"/>
            <a:r>
              <a:rPr lang="en-US" sz="7600" dirty="0" smtClean="0">
                <a:solidFill>
                  <a:schemeClr val="accent6">
                    <a:lumMod val="50000"/>
                  </a:schemeClr>
                </a:solidFill>
              </a:rPr>
              <a:t>Catherine E. </a:t>
            </a:r>
            <a:r>
              <a:rPr lang="en-US" sz="7600" dirty="0" err="1" smtClean="0">
                <a:solidFill>
                  <a:schemeClr val="accent6">
                    <a:lumMod val="50000"/>
                  </a:schemeClr>
                </a:solidFill>
              </a:rPr>
              <a:t>Philbin</a:t>
            </a:r>
            <a:r>
              <a:rPr lang="en-US" sz="7600" dirty="0" smtClean="0">
                <a:solidFill>
                  <a:schemeClr val="accent6">
                    <a:lumMod val="50000"/>
                  </a:schemeClr>
                </a:solidFill>
              </a:rPr>
              <a:t> Scholarship  </a:t>
            </a:r>
            <a:r>
              <a:rPr lang="en-US" sz="7600" dirty="0" smtClean="0"/>
              <a:t>starting at $500.00 - Study in Public Health - Undergraduate or Graduate. </a:t>
            </a:r>
          </a:p>
          <a:p>
            <a:pPr lvl="0"/>
            <a:r>
              <a:rPr lang="en-US" sz="7600" dirty="0" smtClean="0">
                <a:solidFill>
                  <a:schemeClr val="accent6">
                    <a:lumMod val="50000"/>
                  </a:schemeClr>
                </a:solidFill>
              </a:rPr>
              <a:t>Communication Disorder/Speech Therapy Scholarship  </a:t>
            </a:r>
            <a:r>
              <a:rPr lang="en-US" sz="7600" dirty="0" smtClean="0"/>
              <a:t>starting at $500.00 - Graduate Study </a:t>
            </a:r>
          </a:p>
          <a:p>
            <a:pPr lvl="0"/>
            <a:r>
              <a:rPr lang="en-US" sz="7600" dirty="0" smtClean="0">
                <a:solidFill>
                  <a:schemeClr val="accent6">
                    <a:lumMod val="50000"/>
                  </a:schemeClr>
                </a:solidFill>
              </a:rPr>
              <a:t>Education-Teaching Scholarship </a:t>
            </a:r>
            <a:r>
              <a:rPr lang="en-US" sz="7600" dirty="0" smtClean="0"/>
              <a:t>starting at $500.00 - applicant must be a senior in a Massachusetts high school or home schooled and has achieved the standards for graduation set by the town of residence, who will enroll in a four-year accredited college or university in a teacher-training program that leads to certification to teach. </a:t>
            </a:r>
          </a:p>
          <a:p>
            <a:pPr lvl="0"/>
            <a:r>
              <a:rPr lang="en-US" sz="7600" dirty="0" smtClean="0">
                <a:solidFill>
                  <a:schemeClr val="accent6">
                    <a:lumMod val="50000"/>
                  </a:schemeClr>
                </a:solidFill>
              </a:rPr>
              <a:t>International Study Abroad Scholarship </a:t>
            </a:r>
            <a:r>
              <a:rPr lang="en-US" sz="7600" dirty="0" smtClean="0"/>
              <a:t>starting at $500.00 - The award is to be used for a 12 Credit Summer Session, Semester, or Full Year Program beginning between June 1, 2021 and February 1, 2022</a:t>
            </a:r>
          </a:p>
          <a:p>
            <a:pPr algn="r">
              <a:buNone/>
            </a:pPr>
            <a:endParaRPr lang="en-US" sz="5600" b="1" dirty="0" smtClean="0"/>
          </a:p>
          <a:p>
            <a:pPr algn="r">
              <a:buNone/>
            </a:pPr>
            <a:r>
              <a:rPr lang="en-US" sz="5600" b="1" dirty="0" smtClean="0"/>
              <a:t>Lucille Barton, GFWC MA Chairman</a:t>
            </a:r>
          </a:p>
          <a:p>
            <a:pPr algn="r">
              <a:buNone/>
            </a:pPr>
            <a:r>
              <a:rPr lang="en-US" sz="5600" dirty="0" smtClean="0"/>
              <a:t>email: </a:t>
            </a:r>
            <a:r>
              <a:rPr lang="en-US" sz="5600" u="sng" dirty="0" smtClean="0"/>
              <a:t>scholarships@gfwcma.org</a:t>
            </a:r>
            <a:endParaRPr lang="en-US" sz="5600" dirty="0" smtClean="0"/>
          </a:p>
          <a:p>
            <a:pPr algn="r">
              <a:buNone/>
            </a:pPr>
            <a:r>
              <a:rPr lang="en-US" sz="5600" dirty="0" smtClean="0"/>
              <a:t>Cell: 781.848.0626</a:t>
            </a:r>
          </a:p>
          <a:p>
            <a:pPr algn="r">
              <a:buNone/>
            </a:pPr>
            <a:endParaRPr lang="en-US" sz="1800" dirty="0" smtClean="0"/>
          </a:p>
          <a:p>
            <a:endParaRPr lang="en-US" dirty="0"/>
          </a:p>
        </p:txBody>
      </p:sp>
      <p:sp>
        <p:nvSpPr>
          <p:cNvPr id="4" name="Footer Placeholder 3"/>
          <p:cNvSpPr>
            <a:spLocks noGrp="1"/>
          </p:cNvSpPr>
          <p:nvPr>
            <p:ph type="ftr" sz="quarter" idx="11"/>
          </p:nvPr>
        </p:nvSpPr>
        <p:spPr/>
        <p:txBody>
          <a:bodyPr/>
          <a:lstStyle/>
          <a:p>
            <a:r>
              <a:rPr lang="en-US" b="1" smtClean="0">
                <a:solidFill>
                  <a:srgbClr val="002060"/>
                </a:solidFill>
              </a:rPr>
              <a:t>GFWC MA                                                              Tools of the Trade ~ Club Leaders Day  September 19, 2020</a:t>
            </a:r>
            <a:endParaRPr lang="en-US" b="1" dirty="0">
              <a:solidFill>
                <a:srgbClr val="002060"/>
              </a:solidFill>
            </a:endParaRPr>
          </a:p>
        </p:txBody>
      </p:sp>
      <p:pic>
        <p:nvPicPr>
          <p:cNvPr id="5" name="Picture 4" descr="toolbox2"/>
          <p:cNvPicPr/>
          <p:nvPr/>
        </p:nvPicPr>
        <p:blipFill>
          <a:blip r:embed="rId3" cstate="print"/>
          <a:srcRect/>
          <a:stretch>
            <a:fillRect/>
          </a:stretch>
        </p:blipFill>
        <p:spPr bwMode="auto">
          <a:xfrm>
            <a:off x="533400" y="304800"/>
            <a:ext cx="1143000" cy="990600"/>
          </a:xfrm>
          <a:prstGeom prst="rect">
            <a:avLst/>
          </a:prstGeom>
          <a:noFill/>
          <a:ln w="25400">
            <a:noFill/>
            <a:miter lim="800000"/>
            <a:headEnd/>
            <a:tailEnd/>
          </a:ln>
          <a:effectLst/>
        </p:spPr>
      </p:pic>
      <p:pic>
        <p:nvPicPr>
          <p:cNvPr id="6" name="Picture 5" descr="SCHOLARSHIPS.jpg"/>
          <p:cNvPicPr>
            <a:picLocks noChangeAspect="1"/>
          </p:cNvPicPr>
          <p:nvPr/>
        </p:nvPicPr>
        <p:blipFill>
          <a:blip r:embed="rId4" cstate="print"/>
          <a:stretch>
            <a:fillRect/>
          </a:stretch>
        </p:blipFill>
        <p:spPr>
          <a:xfrm>
            <a:off x="914400" y="5791200"/>
            <a:ext cx="1143000" cy="727883"/>
          </a:xfrm>
          <a:prstGeom prst="rect">
            <a:avLst/>
          </a:prstGeom>
        </p:spPr>
      </p:pic>
      <p:pic>
        <p:nvPicPr>
          <p:cNvPr id="7" name="Picture 6" descr="C:\Users\Donna PC\AppData\Local\Microsoft\Windows\Temporary Internet Files\Content.IE5\BQFIQJ3C\1024px-Tools-hammer.svg[1].png"/>
          <p:cNvPicPr/>
          <p:nvPr/>
        </p:nvPicPr>
        <p:blipFill>
          <a:blip r:embed="rId5" cstate="print"/>
          <a:srcRect/>
          <a:stretch>
            <a:fillRect/>
          </a:stretch>
        </p:blipFill>
        <p:spPr bwMode="auto">
          <a:xfrm>
            <a:off x="7772400" y="5257800"/>
            <a:ext cx="762000"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Scholarships: </a:t>
            </a:r>
            <a:br>
              <a:rPr lang="en-US" b="1" dirty="0" smtClean="0">
                <a:solidFill>
                  <a:schemeClr val="accent6">
                    <a:lumMod val="50000"/>
                  </a:schemeClr>
                </a:solidFill>
              </a:rPr>
            </a:br>
            <a:r>
              <a:rPr lang="en-US" b="1" dirty="0" smtClean="0">
                <a:solidFill>
                  <a:schemeClr val="accent6">
                    <a:lumMod val="50000"/>
                  </a:schemeClr>
                </a:solidFill>
              </a:rPr>
              <a:t>       Hitting the Nail on the Head </a:t>
            </a:r>
            <a:r>
              <a:rPr lang="en-US" sz="2700" b="1" dirty="0" smtClean="0">
                <a:solidFill>
                  <a:schemeClr val="accent6">
                    <a:lumMod val="50000"/>
                  </a:schemeClr>
                </a:solidFill>
              </a:rPr>
              <a:t>page 2 </a:t>
            </a: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dirty="0" smtClean="0"/>
              <a:t/>
            </a:r>
            <a:br>
              <a:rPr lang="en-US" dirty="0" smtClean="0"/>
            </a:br>
            <a:endParaRPr lang="en-US" dirty="0"/>
          </a:p>
        </p:txBody>
      </p:sp>
      <p:sp>
        <p:nvSpPr>
          <p:cNvPr id="3" name="Content Placeholder 2"/>
          <p:cNvSpPr>
            <a:spLocks noGrp="1"/>
          </p:cNvSpPr>
          <p:nvPr>
            <p:ph idx="1"/>
          </p:nvPr>
        </p:nvSpPr>
        <p:spPr>
          <a:xfrm>
            <a:off x="457200" y="1447801"/>
            <a:ext cx="8229600" cy="4572000"/>
          </a:xfrm>
        </p:spPr>
        <p:txBody>
          <a:bodyPr>
            <a:normAutofit fontScale="25000" lnSpcReduction="20000"/>
          </a:bodyPr>
          <a:lstStyle/>
          <a:p>
            <a:pPr algn="r">
              <a:buNone/>
            </a:pPr>
            <a:endParaRPr lang="en-US" sz="1400" b="1" dirty="0" smtClean="0"/>
          </a:p>
          <a:p>
            <a:pPr algn="r">
              <a:buNone/>
            </a:pPr>
            <a:endParaRPr lang="en-US" sz="1400" b="1" dirty="0" smtClean="0">
              <a:solidFill>
                <a:schemeClr val="accent6">
                  <a:lumMod val="50000"/>
                </a:schemeClr>
              </a:solidFill>
            </a:endParaRPr>
          </a:p>
          <a:p>
            <a:pPr lvl="0"/>
            <a:r>
              <a:rPr lang="en-US" sz="7200" dirty="0" smtClean="0">
                <a:solidFill>
                  <a:schemeClr val="accent6">
                    <a:lumMod val="50000"/>
                  </a:schemeClr>
                </a:solidFill>
              </a:rPr>
              <a:t>Julia Ward Howe Scholarship </a:t>
            </a:r>
            <a:r>
              <a:rPr lang="en-US" sz="7200" dirty="0" smtClean="0"/>
              <a:t>starting at $500.00 - Graduate Study in Political Science. </a:t>
            </a:r>
          </a:p>
          <a:p>
            <a:pPr lvl="0"/>
            <a:r>
              <a:rPr lang="en-US" sz="7200" dirty="0" smtClean="0">
                <a:solidFill>
                  <a:schemeClr val="accent6">
                    <a:lumMod val="50000"/>
                  </a:schemeClr>
                </a:solidFill>
              </a:rPr>
              <a:t>Music Scholarship for an Undergraduate Major in Voice </a:t>
            </a:r>
            <a:r>
              <a:rPr lang="en-US" sz="7200" dirty="0" smtClean="0"/>
              <a:t>starting at $500.00 - applicant must be a Massachusetts resident and an undergraduate currently enrolled in a four-year accredited college, university or school of music, majoring in voice. </a:t>
            </a:r>
          </a:p>
          <a:p>
            <a:pPr lvl="0"/>
            <a:r>
              <a:rPr lang="en-US" sz="7200" dirty="0" smtClean="0">
                <a:solidFill>
                  <a:schemeClr val="accent6">
                    <a:lumMod val="50000"/>
                  </a:schemeClr>
                </a:solidFill>
              </a:rPr>
              <a:t>Nickels for Notes Music Scholarship </a:t>
            </a:r>
            <a:r>
              <a:rPr lang="en-US" sz="7200" dirty="0" smtClean="0"/>
              <a:t>starting at $500.00 - who will major in Piano, Instrument, Music Education, Music Therapy or Voice - applicant must be a senior in a Massachusetts high school, or home schooled and have achieved the standards for graduation set by the town of residence. </a:t>
            </a:r>
          </a:p>
          <a:p>
            <a:pPr lvl="0"/>
            <a:r>
              <a:rPr lang="en-US" sz="7200" dirty="0" smtClean="0">
                <a:solidFill>
                  <a:schemeClr val="accent6">
                    <a:lumMod val="50000"/>
                  </a:schemeClr>
                </a:solidFill>
              </a:rPr>
              <a:t>Pennies for Art Scholarship </a:t>
            </a:r>
            <a:r>
              <a:rPr lang="en-US" sz="7200" dirty="0" smtClean="0"/>
              <a:t>starting $500.00 - applicant must be a senior in a Massachusetts high school, or home schooled and has achieved the standards for graduation set by the town of residence. </a:t>
            </a:r>
          </a:p>
          <a:p>
            <a:pPr lvl="0"/>
            <a:r>
              <a:rPr lang="en-US" sz="7200" dirty="0" smtClean="0">
                <a:solidFill>
                  <a:schemeClr val="accent6">
                    <a:lumMod val="50000"/>
                  </a:schemeClr>
                </a:solidFill>
              </a:rPr>
              <a:t>Women's Italian Club of Boston Scholarships  </a:t>
            </a:r>
            <a:r>
              <a:rPr lang="en-US" sz="7200" dirty="0" smtClean="0"/>
              <a:t>of $1000.00 - (1) applicant must be a senior in a Massachusetts high school, or home schooled, and has achieved the standards for graduation set by the town of residence. (2) applicant is an undergraduate college sophomore or junior major in Music.</a:t>
            </a:r>
            <a:endParaRPr lang="en-US" sz="4300" b="1" dirty="0" smtClean="0"/>
          </a:p>
          <a:p>
            <a:pPr algn="r">
              <a:buNone/>
            </a:pPr>
            <a:endParaRPr lang="en-US" sz="5600" b="1" dirty="0" smtClean="0"/>
          </a:p>
          <a:p>
            <a:pPr algn="r">
              <a:buNone/>
            </a:pPr>
            <a:r>
              <a:rPr lang="en-US" sz="5600" b="1" dirty="0" smtClean="0"/>
              <a:t>Lucille Barton, GFWC MA Chairman</a:t>
            </a:r>
          </a:p>
          <a:p>
            <a:pPr algn="r">
              <a:buNone/>
            </a:pPr>
            <a:r>
              <a:rPr lang="en-US" sz="5600" dirty="0" smtClean="0"/>
              <a:t>email: </a:t>
            </a:r>
            <a:r>
              <a:rPr lang="en-US" sz="5600" u="sng" dirty="0" smtClean="0">
                <a:hlinkClick r:id="rId2"/>
              </a:rPr>
              <a:t>scholarships@gfwcma.org</a:t>
            </a:r>
            <a:endParaRPr lang="en-US" sz="5600" u="sng" dirty="0" smtClean="0"/>
          </a:p>
          <a:p>
            <a:pPr algn="r">
              <a:buNone/>
            </a:pPr>
            <a:r>
              <a:rPr lang="en-US" sz="5600" dirty="0" smtClean="0"/>
              <a:t>Cell: 781.848.0626</a:t>
            </a:r>
          </a:p>
          <a:p>
            <a:pPr algn="r">
              <a:buNone/>
            </a:pPr>
            <a:endParaRPr lang="en-US" sz="1800" dirty="0" smtClean="0"/>
          </a:p>
          <a:p>
            <a:endParaRPr lang="en-US" dirty="0"/>
          </a:p>
        </p:txBody>
      </p:sp>
      <p:sp>
        <p:nvSpPr>
          <p:cNvPr id="4" name="Footer Placeholder 3"/>
          <p:cNvSpPr>
            <a:spLocks noGrp="1"/>
          </p:cNvSpPr>
          <p:nvPr>
            <p:ph type="ftr" sz="quarter" idx="11"/>
          </p:nvPr>
        </p:nvSpPr>
        <p:spPr/>
        <p:txBody>
          <a:bodyPr/>
          <a:lstStyle/>
          <a:p>
            <a:r>
              <a:rPr lang="en-US" b="1" smtClean="0">
                <a:solidFill>
                  <a:srgbClr val="002060"/>
                </a:solidFill>
              </a:rPr>
              <a:t>GFWC MA                                                              Tools of the Trade ~ Club Leaders Day  September 19, 2020</a:t>
            </a:r>
            <a:endParaRPr lang="en-US" b="1" dirty="0">
              <a:solidFill>
                <a:srgbClr val="002060"/>
              </a:solidFill>
            </a:endParaRPr>
          </a:p>
        </p:txBody>
      </p:sp>
      <p:pic>
        <p:nvPicPr>
          <p:cNvPr id="5" name="Picture 4" descr="toolbox2"/>
          <p:cNvPicPr/>
          <p:nvPr/>
        </p:nvPicPr>
        <p:blipFill>
          <a:blip r:embed="rId3" cstate="print"/>
          <a:srcRect/>
          <a:stretch>
            <a:fillRect/>
          </a:stretch>
        </p:blipFill>
        <p:spPr bwMode="auto">
          <a:xfrm>
            <a:off x="381000" y="152400"/>
            <a:ext cx="1143000" cy="990600"/>
          </a:xfrm>
          <a:prstGeom prst="rect">
            <a:avLst/>
          </a:prstGeom>
          <a:noFill/>
          <a:ln w="25400">
            <a:noFill/>
            <a:miter lim="800000"/>
            <a:headEnd/>
            <a:tailEnd/>
          </a:ln>
          <a:effectLst/>
        </p:spPr>
      </p:pic>
      <p:pic>
        <p:nvPicPr>
          <p:cNvPr id="6" name="Picture 5" descr="C:\Users\Donna PC\AppData\Local\Microsoft\Windows\Temporary Internet Files\Content.IE5\BQFIQJ3C\1024px-Tools-hammer.svg[1].png"/>
          <p:cNvPicPr/>
          <p:nvPr/>
        </p:nvPicPr>
        <p:blipFill>
          <a:blip r:embed="rId4" cstate="print"/>
          <a:srcRect/>
          <a:stretch>
            <a:fillRect/>
          </a:stretch>
        </p:blipFill>
        <p:spPr bwMode="auto">
          <a:xfrm>
            <a:off x="7848600" y="5029200"/>
            <a:ext cx="762000" cy="838200"/>
          </a:xfrm>
          <a:prstGeom prst="rect">
            <a:avLst/>
          </a:prstGeom>
          <a:noFill/>
          <a:ln w="9525">
            <a:noFill/>
            <a:miter lim="800000"/>
            <a:headEnd/>
            <a:tailEnd/>
          </a:ln>
        </p:spPr>
      </p:pic>
      <p:pic>
        <p:nvPicPr>
          <p:cNvPr id="7" name="Picture 6" descr="SCHOLARSHIPS.jpg"/>
          <p:cNvPicPr>
            <a:picLocks noChangeAspect="1"/>
          </p:cNvPicPr>
          <p:nvPr/>
        </p:nvPicPr>
        <p:blipFill>
          <a:blip r:embed="rId5" cstate="print"/>
          <a:stretch>
            <a:fillRect/>
          </a:stretch>
        </p:blipFill>
        <p:spPr>
          <a:xfrm>
            <a:off x="914400" y="5867400"/>
            <a:ext cx="1143000" cy="727883"/>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Scholarships: </a:t>
            </a:r>
            <a:br>
              <a:rPr lang="en-US" b="1" dirty="0" smtClean="0">
                <a:solidFill>
                  <a:schemeClr val="accent6">
                    <a:lumMod val="50000"/>
                  </a:schemeClr>
                </a:solidFill>
              </a:rPr>
            </a:br>
            <a:r>
              <a:rPr lang="en-US" b="1" dirty="0" smtClean="0">
                <a:solidFill>
                  <a:schemeClr val="accent6">
                    <a:lumMod val="50000"/>
                  </a:schemeClr>
                </a:solidFill>
              </a:rPr>
              <a:t>        Hitting the Nail on the Head </a:t>
            </a:r>
            <a:r>
              <a:rPr lang="en-US" sz="2700" b="1" dirty="0" smtClean="0">
                <a:solidFill>
                  <a:schemeClr val="accent6">
                    <a:lumMod val="50000"/>
                  </a:schemeClr>
                </a:solidFill>
              </a:rPr>
              <a:t>page 3</a:t>
            </a: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b="1" dirty="0" smtClean="0">
                <a:solidFill>
                  <a:schemeClr val="accent6">
                    <a:lumMod val="50000"/>
                  </a:schemeClr>
                </a:solidFill>
              </a:rPr>
              <a:t/>
            </a:r>
            <a:br>
              <a:rPr lang="en-US" b="1" dirty="0" smtClean="0">
                <a:solidFill>
                  <a:schemeClr val="accent6">
                    <a:lumMod val="50000"/>
                  </a:schemeClr>
                </a:solidFill>
              </a:rPr>
            </a:br>
            <a:r>
              <a:rPr lang="en-US" dirty="0" smtClean="0"/>
              <a:t/>
            </a:r>
            <a:br>
              <a:rPr lang="en-US" dirty="0" smtClean="0"/>
            </a:br>
            <a:endParaRPr lang="en-US" dirty="0"/>
          </a:p>
        </p:txBody>
      </p:sp>
      <p:sp>
        <p:nvSpPr>
          <p:cNvPr id="3" name="Content Placeholder 2"/>
          <p:cNvSpPr>
            <a:spLocks noGrp="1"/>
          </p:cNvSpPr>
          <p:nvPr>
            <p:ph idx="1"/>
          </p:nvPr>
        </p:nvSpPr>
        <p:spPr>
          <a:xfrm>
            <a:off x="457200" y="1600201"/>
            <a:ext cx="8229600" cy="4419599"/>
          </a:xfrm>
        </p:spPr>
        <p:txBody>
          <a:bodyPr>
            <a:normAutofit fontScale="25000" lnSpcReduction="20000"/>
          </a:bodyPr>
          <a:lstStyle/>
          <a:p>
            <a:pPr algn="r">
              <a:buNone/>
            </a:pPr>
            <a:endParaRPr lang="en-US" sz="1400" b="1" dirty="0" smtClean="0"/>
          </a:p>
          <a:p>
            <a:pPr lvl="0">
              <a:buNone/>
            </a:pPr>
            <a:r>
              <a:rPr lang="en-US" sz="8000" dirty="0" smtClean="0">
                <a:solidFill>
                  <a:schemeClr val="accent6">
                    <a:lumMod val="50000"/>
                  </a:schemeClr>
                </a:solidFill>
              </a:rPr>
              <a:t>Memorial Education Scholarships For Graduate Study </a:t>
            </a:r>
          </a:p>
          <a:p>
            <a:r>
              <a:rPr lang="en-US" sz="8000" dirty="0" smtClean="0"/>
              <a:t>Who is eligible?</a:t>
            </a:r>
          </a:p>
          <a:p>
            <a:pPr marL="457200" indent="-457200">
              <a:buNone/>
            </a:pPr>
            <a:r>
              <a:rPr lang="en-US" sz="8000" dirty="0" smtClean="0"/>
              <a:t>           </a:t>
            </a:r>
            <a:r>
              <a:rPr lang="en-US" sz="7200" dirty="0" smtClean="0"/>
              <a:t>Woman maintaining legal residence in Massachusetts for a minimum of 5 years</a:t>
            </a:r>
          </a:p>
          <a:p>
            <a:r>
              <a:rPr lang="en-US" sz="8000" dirty="0" smtClean="0"/>
              <a:t>How much is awarded?</a:t>
            </a:r>
          </a:p>
          <a:p>
            <a:r>
              <a:rPr lang="en-US" sz="8000" dirty="0" smtClean="0"/>
              <a:t>Where can I find the Application Form?</a:t>
            </a:r>
          </a:p>
          <a:p>
            <a:pPr>
              <a:buNone/>
            </a:pPr>
            <a:r>
              <a:rPr lang="en-US" sz="8000" dirty="0" smtClean="0"/>
              <a:t>           </a:t>
            </a:r>
            <a:r>
              <a:rPr lang="en-US" sz="7200" dirty="0" smtClean="0">
                <a:hlinkClick r:id="rId2"/>
              </a:rPr>
              <a:t>https://www.gfwcma.org/scholarships.html</a:t>
            </a:r>
            <a:endParaRPr lang="en-US" sz="8000" dirty="0" smtClean="0"/>
          </a:p>
          <a:p>
            <a:r>
              <a:rPr lang="en-US" sz="8000" dirty="0" smtClean="0"/>
              <a:t>What is the deadline for applying?</a:t>
            </a:r>
          </a:p>
          <a:p>
            <a:pPr>
              <a:buNone/>
            </a:pPr>
            <a:r>
              <a:rPr lang="en-US" sz="8000" dirty="0" smtClean="0"/>
              <a:t>           March 1, 2021</a:t>
            </a:r>
          </a:p>
          <a:p>
            <a:r>
              <a:rPr lang="en-US" sz="8000" dirty="0" smtClean="0"/>
              <a:t>Will personal interviews be required?</a:t>
            </a:r>
          </a:p>
          <a:p>
            <a:r>
              <a:rPr lang="en-US" sz="8000" dirty="0" smtClean="0"/>
              <a:t>What fields of study are eligible to apply in 2021?</a:t>
            </a:r>
          </a:p>
          <a:p>
            <a:pPr>
              <a:buNone/>
            </a:pPr>
            <a:r>
              <a:rPr lang="en-US" sz="8000" dirty="0" smtClean="0"/>
              <a:t>            </a:t>
            </a:r>
            <a:r>
              <a:rPr lang="en-US" sz="7200" dirty="0" smtClean="0"/>
              <a:t>Mental Health Counseling, Epidemiology, and Public Health</a:t>
            </a:r>
          </a:p>
          <a:p>
            <a:r>
              <a:rPr lang="en-US" sz="8000" dirty="0" smtClean="0"/>
              <a:t>Are clubwoman and their family members eligible?</a:t>
            </a:r>
          </a:p>
          <a:p>
            <a:r>
              <a:rPr lang="en-US" sz="8000" dirty="0" smtClean="0"/>
              <a:t>As a clubwoman, how can I spread the word?</a:t>
            </a:r>
          </a:p>
          <a:p>
            <a:pPr algn="r">
              <a:buNone/>
            </a:pPr>
            <a:endParaRPr lang="en-US" sz="2200" b="1" dirty="0" smtClean="0"/>
          </a:p>
          <a:p>
            <a:pPr algn="r">
              <a:buNone/>
            </a:pPr>
            <a:endParaRPr lang="en-US" sz="2200" b="1" dirty="0" smtClean="0"/>
          </a:p>
          <a:p>
            <a:pPr algn="r">
              <a:buNone/>
            </a:pPr>
            <a:endParaRPr lang="en-US" sz="1400" b="1" dirty="0" smtClean="0"/>
          </a:p>
          <a:p>
            <a:pPr algn="r">
              <a:buNone/>
            </a:pPr>
            <a:endParaRPr lang="en-US" sz="1400" b="1" dirty="0" smtClean="0"/>
          </a:p>
          <a:p>
            <a:pPr algn="r">
              <a:buNone/>
            </a:pPr>
            <a:endParaRPr lang="en-US" sz="1400" b="1" dirty="0" smtClean="0"/>
          </a:p>
          <a:p>
            <a:pPr algn="r">
              <a:buNone/>
            </a:pPr>
            <a:r>
              <a:rPr lang="en-US" sz="5600" b="1" dirty="0" smtClean="0"/>
              <a:t>Lynne </a:t>
            </a:r>
            <a:r>
              <a:rPr lang="en-US" sz="5600" b="1" dirty="0" err="1" smtClean="0"/>
              <a:t>Stader</a:t>
            </a:r>
            <a:r>
              <a:rPr lang="en-US" sz="5600" b="1" dirty="0" smtClean="0"/>
              <a:t>, GFWC MA Chairman</a:t>
            </a:r>
          </a:p>
          <a:p>
            <a:pPr algn="r">
              <a:buNone/>
            </a:pPr>
            <a:r>
              <a:rPr lang="en-US" sz="5600" dirty="0" smtClean="0"/>
              <a:t>email: </a:t>
            </a:r>
            <a:r>
              <a:rPr lang="en-US" sz="5600" u="sng" dirty="0" smtClean="0">
                <a:hlinkClick r:id="rId3"/>
              </a:rPr>
              <a:t>l</a:t>
            </a:r>
            <a:r>
              <a:rPr lang="en-US" sz="5600" dirty="0" smtClean="0">
                <a:hlinkClick r:id="rId3"/>
              </a:rPr>
              <a:t>ynne@stader.org</a:t>
            </a:r>
            <a:endParaRPr lang="en-US" sz="5600" dirty="0" smtClean="0"/>
          </a:p>
          <a:p>
            <a:pPr algn="r">
              <a:buNone/>
            </a:pPr>
            <a:r>
              <a:rPr lang="en-US" sz="5600" dirty="0" smtClean="0"/>
              <a:t>Cell: 978-877-9978</a:t>
            </a:r>
          </a:p>
          <a:p>
            <a:pPr algn="r">
              <a:buNone/>
            </a:pPr>
            <a:endParaRPr lang="en-US" sz="1800" dirty="0" smtClean="0"/>
          </a:p>
          <a:p>
            <a:endParaRPr lang="en-US" dirty="0"/>
          </a:p>
        </p:txBody>
      </p:sp>
      <p:sp>
        <p:nvSpPr>
          <p:cNvPr id="4" name="Footer Placeholder 3"/>
          <p:cNvSpPr>
            <a:spLocks noGrp="1"/>
          </p:cNvSpPr>
          <p:nvPr>
            <p:ph type="ftr" sz="quarter" idx="11"/>
          </p:nvPr>
        </p:nvSpPr>
        <p:spPr/>
        <p:txBody>
          <a:bodyPr/>
          <a:lstStyle/>
          <a:p>
            <a:r>
              <a:rPr lang="en-US" b="1" smtClean="0">
                <a:solidFill>
                  <a:srgbClr val="002060"/>
                </a:solidFill>
              </a:rPr>
              <a:t>GFWC MA                                                              Tools of the Trade ~ Club Leaders Day  September 19, 2020</a:t>
            </a:r>
            <a:endParaRPr lang="en-US" b="1" dirty="0">
              <a:solidFill>
                <a:srgbClr val="002060"/>
              </a:solidFill>
            </a:endParaRPr>
          </a:p>
        </p:txBody>
      </p:sp>
      <p:pic>
        <p:nvPicPr>
          <p:cNvPr id="5" name="Picture 4" descr="toolbox2"/>
          <p:cNvPicPr/>
          <p:nvPr/>
        </p:nvPicPr>
        <p:blipFill>
          <a:blip r:embed="rId4" cstate="print"/>
          <a:srcRect/>
          <a:stretch>
            <a:fillRect/>
          </a:stretch>
        </p:blipFill>
        <p:spPr bwMode="auto">
          <a:xfrm>
            <a:off x="457200" y="304800"/>
            <a:ext cx="1143000" cy="990600"/>
          </a:xfrm>
          <a:prstGeom prst="rect">
            <a:avLst/>
          </a:prstGeom>
          <a:noFill/>
          <a:ln w="25400">
            <a:noFill/>
            <a:miter lim="800000"/>
            <a:headEnd/>
            <a:tailEnd/>
          </a:ln>
          <a:effectLst/>
        </p:spPr>
      </p:pic>
      <p:pic>
        <p:nvPicPr>
          <p:cNvPr id="6" name="Picture 5" descr="C:\Users\Donna PC\AppData\Local\Microsoft\Windows\Temporary Internet Files\Content.IE5\BQFIQJ3C\1024px-Tools-hammer.svg[1].png"/>
          <p:cNvPicPr/>
          <p:nvPr/>
        </p:nvPicPr>
        <p:blipFill>
          <a:blip r:embed="rId5" cstate="print"/>
          <a:srcRect/>
          <a:stretch>
            <a:fillRect/>
          </a:stretch>
        </p:blipFill>
        <p:spPr bwMode="auto">
          <a:xfrm>
            <a:off x="7848600" y="5181600"/>
            <a:ext cx="762000" cy="838200"/>
          </a:xfrm>
          <a:prstGeom prst="rect">
            <a:avLst/>
          </a:prstGeom>
          <a:noFill/>
          <a:ln w="9525">
            <a:noFill/>
            <a:miter lim="800000"/>
            <a:headEnd/>
            <a:tailEnd/>
          </a:ln>
        </p:spPr>
      </p:pic>
      <p:pic>
        <p:nvPicPr>
          <p:cNvPr id="7" name="Picture 6" descr="SCHOLARSHIPS.jpg"/>
          <p:cNvPicPr>
            <a:picLocks noChangeAspect="1"/>
          </p:cNvPicPr>
          <p:nvPr/>
        </p:nvPicPr>
        <p:blipFill>
          <a:blip r:embed="rId6" cstate="print"/>
          <a:stretch>
            <a:fillRect/>
          </a:stretch>
        </p:blipFill>
        <p:spPr>
          <a:xfrm>
            <a:off x="914400" y="5943600"/>
            <a:ext cx="1143000" cy="727883"/>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892</TotalTime>
  <Words>1597</Words>
  <Application>Microsoft Office PowerPoint</Application>
  <PresentationFormat>On-screen Show (4:3)</PresentationFormat>
  <Paragraphs>335</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vt:lpstr>
      <vt:lpstr>   Building the Structure The Nuts &amp; Bolts     </vt:lpstr>
      <vt:lpstr>Slide 3</vt:lpstr>
      <vt:lpstr>   Secure New Beginnings:  GFWC Signature Program:  Domestic and Sexual Violence Awareness and Prevention  </vt:lpstr>
      <vt:lpstr>    Staying Connected:         Strengthening your Foundation Membership   </vt:lpstr>
      <vt:lpstr>    Staying Connected:         Strengthening your Foundation Leadership   </vt:lpstr>
      <vt:lpstr>    Scholarships:  Hitting the Nail on the Head     </vt:lpstr>
      <vt:lpstr>    Scholarships:         Hitting the Nail on the Head page 2     </vt:lpstr>
      <vt:lpstr>    Scholarships:          Hitting the Nail on the Head page 3    </vt:lpstr>
      <vt:lpstr>      Blueprints:  Tax filings, Dues,  End of Year Donations      </vt:lpstr>
      <vt:lpstr>      Blueprints:  Tax filings, Dues,  End of Year Donations page 2      </vt:lpstr>
      <vt:lpstr>       Fundraising Fixes:  Virtual Fundraisers        </vt:lpstr>
      <vt:lpstr>         Hammering out the Details:  What's New With Report Writing        </vt:lpstr>
      <vt:lpstr>         Hammering out the Details:  What's New With Report Writing page 2        </vt:lpstr>
      <vt:lpstr>         Keep these Dates  in Your Toolbox:          </vt:lpstr>
      <vt:lpstr>            Passing Inspection:  Closing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Donna PC</dc:creator>
  <cp:lastModifiedBy>Donna PC</cp:lastModifiedBy>
  <cp:revision>93</cp:revision>
  <dcterms:created xsi:type="dcterms:W3CDTF">2020-09-10T21:35:57Z</dcterms:created>
  <dcterms:modified xsi:type="dcterms:W3CDTF">2020-09-18T00:05:03Z</dcterms:modified>
</cp:coreProperties>
</file>