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0" r:id="rId1"/>
  </p:sldMasterIdLst>
  <p:notesMasterIdLst>
    <p:notesMasterId r:id="rId25"/>
  </p:notesMasterIdLst>
  <p:handoutMasterIdLst>
    <p:handoutMasterId r:id="rId26"/>
  </p:handoutMasterIdLst>
  <p:sldIdLst>
    <p:sldId id="258" r:id="rId2"/>
    <p:sldId id="256" r:id="rId3"/>
    <p:sldId id="277" r:id="rId4"/>
    <p:sldId id="291" r:id="rId5"/>
    <p:sldId id="292" r:id="rId6"/>
    <p:sldId id="290" r:id="rId7"/>
    <p:sldId id="281" r:id="rId8"/>
    <p:sldId id="280" r:id="rId9"/>
    <p:sldId id="282" r:id="rId10"/>
    <p:sldId id="259" r:id="rId11"/>
    <p:sldId id="283" r:id="rId12"/>
    <p:sldId id="279" r:id="rId13"/>
    <p:sldId id="285" r:id="rId14"/>
    <p:sldId id="294" r:id="rId15"/>
    <p:sldId id="299" r:id="rId16"/>
    <p:sldId id="297" r:id="rId17"/>
    <p:sldId id="298" r:id="rId18"/>
    <p:sldId id="303" r:id="rId19"/>
    <p:sldId id="284" r:id="rId20"/>
    <p:sldId id="300" r:id="rId21"/>
    <p:sldId id="302" r:id="rId22"/>
    <p:sldId id="301" r:id="rId23"/>
    <p:sldId id="2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7" autoAdjust="0"/>
    <p:restoredTop sz="94660"/>
  </p:normalViewPr>
  <p:slideViewPr>
    <p:cSldViewPr>
      <p:cViewPr varScale="1">
        <p:scale>
          <a:sx n="79" d="100"/>
          <a:sy n="79" d="100"/>
        </p:scale>
        <p:origin x="166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232B1F-9CCE-4610-B6E7-02AF3F625499}" type="datetimeFigureOut">
              <a:rPr lang="en-US" smtClean="0"/>
              <a:pPr/>
              <a:t>8/22/2023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GFWC MA Tools of the Trade ~ Club Leader's Day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21ECE4-CCCF-41EA-8152-428D3DD5A25C}"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525B9-6E4D-489E-9DDB-98E541496276}" type="datetimeFigureOut">
              <a:rPr lang="en-US" smtClean="0"/>
              <a:pPr/>
              <a:t>8/22/2023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GFWC MA Tools of the Trade ~ Club Leader's Day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54356-3C73-4AD9-8367-0752004DA8F0}"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54356-3C73-4AD9-8367-0752004DA8F0}" type="slidenum">
              <a:rPr lang="en-US" smtClean="0"/>
              <a:pPr/>
              <a:t>1</a:t>
            </a:fld>
            <a:endParaRPr lang="en-US"/>
          </a:p>
        </p:txBody>
      </p:sp>
      <p:sp>
        <p:nvSpPr>
          <p:cNvPr id="5" name="Footer Placeholder 4"/>
          <p:cNvSpPr>
            <a:spLocks noGrp="1"/>
          </p:cNvSpPr>
          <p:nvPr>
            <p:ph type="ftr" sz="quarter" idx="11"/>
          </p:nvPr>
        </p:nvSpPr>
        <p:spPr/>
        <p:txBody>
          <a:bodyPr/>
          <a:lstStyle/>
          <a:p>
            <a:r>
              <a:rPr lang="en-US"/>
              <a:t>GFWC MA Tools of the Trade ~ Club Leader's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54356-3C73-4AD9-8367-0752004DA8F0}" type="slidenum">
              <a:rPr lang="en-US" smtClean="0"/>
              <a:pPr/>
              <a:t>2</a:t>
            </a:fld>
            <a:endParaRPr lang="en-US"/>
          </a:p>
        </p:txBody>
      </p:sp>
      <p:sp>
        <p:nvSpPr>
          <p:cNvPr id="5" name="Footer Placeholder 4"/>
          <p:cNvSpPr>
            <a:spLocks noGrp="1"/>
          </p:cNvSpPr>
          <p:nvPr>
            <p:ph type="ftr" sz="quarter" idx="11"/>
          </p:nvPr>
        </p:nvSpPr>
        <p:spPr/>
        <p:txBody>
          <a:bodyPr/>
          <a:lstStyle/>
          <a:p>
            <a:r>
              <a:rPr lang="en-US"/>
              <a:t>GFWC MA Tools of the Trade ~ Club Leader's Day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28A527D3-2508-47A6-B454-D272A8E3D3B1}" type="datetime1">
              <a:rPr lang="en-US" smtClean="0"/>
              <a:t>8/22/2023</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en-US"/>
              <a:t>GFWC MA ~ Do WE Have News for YOU  Club Leaders Day ~ August 27, 2022</a:t>
            </a: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25142A13-DFAD-4C18-9366-4D2E124DD76A}" type="slidenum">
              <a:rPr lang="en-US" smtClean="0"/>
              <a:pPr/>
              <a:t>‹#›</a:t>
            </a:fld>
            <a:endParaRPr lang="en-US"/>
          </a:p>
        </p:txBody>
      </p:sp>
    </p:spTree>
    <p:extLst>
      <p:ext uri="{BB962C8B-B14F-4D97-AF65-F5344CB8AC3E}">
        <p14:creationId xmlns:p14="http://schemas.microsoft.com/office/powerpoint/2010/main" val="12914777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BEAA4-70F4-419F-A3A0-20245C6CC73E}" type="datetime1">
              <a:rPr lang="en-US" smtClean="0"/>
              <a:t>8/22/2023</a:t>
            </a:fld>
            <a:endParaRPr lang="en-US"/>
          </a:p>
        </p:txBody>
      </p:sp>
      <p:sp>
        <p:nvSpPr>
          <p:cNvPr id="5" name="Footer Placeholder 4"/>
          <p:cNvSpPr>
            <a:spLocks noGrp="1"/>
          </p:cNvSpPr>
          <p:nvPr>
            <p:ph type="ftr" sz="quarter" idx="11"/>
          </p:nvPr>
        </p:nvSpPr>
        <p:spPr/>
        <p:txBody>
          <a:bodyPr/>
          <a:lstStyle/>
          <a:p>
            <a:r>
              <a:rPr lang="en-US"/>
              <a:t>GFWC MA ~ Do WE Have News for YOU  Club Leaders Day ~ August 27, 2022</a:t>
            </a:r>
          </a:p>
        </p:txBody>
      </p:sp>
      <p:sp>
        <p:nvSpPr>
          <p:cNvPr id="6" name="Slide Number Placeholder 5"/>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8777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9B520-377C-4DCB-8E71-E825A4F551E8}" type="datetime1">
              <a:rPr lang="en-US" smtClean="0"/>
              <a:t>8/22/2023</a:t>
            </a:fld>
            <a:endParaRPr lang="en-US"/>
          </a:p>
        </p:txBody>
      </p:sp>
      <p:sp>
        <p:nvSpPr>
          <p:cNvPr id="5" name="Footer Placeholder 4"/>
          <p:cNvSpPr>
            <a:spLocks noGrp="1"/>
          </p:cNvSpPr>
          <p:nvPr>
            <p:ph type="ftr" sz="quarter" idx="11"/>
          </p:nvPr>
        </p:nvSpPr>
        <p:spPr/>
        <p:txBody>
          <a:bodyPr/>
          <a:lstStyle/>
          <a:p>
            <a:r>
              <a:rPr lang="en-US"/>
              <a:t>GFWC MA ~ Do WE Have News for YOU  Club Leaders Day ~ August 27, 2022</a:t>
            </a:r>
          </a:p>
        </p:txBody>
      </p:sp>
      <p:sp>
        <p:nvSpPr>
          <p:cNvPr id="6" name="Slide Number Placeholder 5"/>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158803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F95789-0A57-400A-96B7-72EBBF50DFF4}" type="datetime1">
              <a:rPr lang="en-US" smtClean="0"/>
              <a:t>8/22/2023</a:t>
            </a:fld>
            <a:endParaRPr lang="en-US"/>
          </a:p>
        </p:txBody>
      </p:sp>
      <p:sp>
        <p:nvSpPr>
          <p:cNvPr id="8" name="Footer Placeholder 7"/>
          <p:cNvSpPr>
            <a:spLocks noGrp="1"/>
          </p:cNvSpPr>
          <p:nvPr>
            <p:ph type="ftr" sz="quarter" idx="11"/>
          </p:nvPr>
        </p:nvSpPr>
        <p:spPr/>
        <p:txBody>
          <a:bodyPr/>
          <a:lstStyle/>
          <a:p>
            <a:r>
              <a:rPr lang="en-US"/>
              <a:t>GFWC MA ~ Do WE Have News for YOU  Club Leaders Day ~ August 27, 2022</a:t>
            </a:r>
          </a:p>
        </p:txBody>
      </p:sp>
      <p:sp>
        <p:nvSpPr>
          <p:cNvPr id="9" name="Slide Number Placeholder 8"/>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41754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08D04C32-D553-42E5-BFD7-AF83C2C19754}" type="datetime1">
              <a:rPr lang="en-US" smtClean="0"/>
              <a:t>8/22/2023</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en-US"/>
              <a:t>GFWC MA ~ Do WE Have News for YOU  Club Leaders Day ~ August 27, 2022</a:t>
            </a:r>
          </a:p>
        </p:txBody>
      </p:sp>
      <p:sp>
        <p:nvSpPr>
          <p:cNvPr id="6" name="Slide Number Placeholder 5"/>
          <p:cNvSpPr>
            <a:spLocks noGrp="1"/>
          </p:cNvSpPr>
          <p:nvPr>
            <p:ph type="sldNum" sz="quarter" idx="12"/>
          </p:nvPr>
        </p:nvSpPr>
        <p:spPr>
          <a:xfrm>
            <a:off x="6453378" y="5211060"/>
            <a:ext cx="1584198" cy="228600"/>
          </a:xfrm>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12681884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FCA5F-391F-416A-879E-99C9B2A1C6B0}" type="datetime1">
              <a:rPr lang="en-US" smtClean="0"/>
              <a:t>8/22/2023</a:t>
            </a:fld>
            <a:endParaRPr lang="en-US"/>
          </a:p>
        </p:txBody>
      </p:sp>
      <p:sp>
        <p:nvSpPr>
          <p:cNvPr id="6" name="Footer Placeholder 5"/>
          <p:cNvSpPr>
            <a:spLocks noGrp="1"/>
          </p:cNvSpPr>
          <p:nvPr>
            <p:ph type="ftr" sz="quarter" idx="11"/>
          </p:nvPr>
        </p:nvSpPr>
        <p:spPr/>
        <p:txBody>
          <a:bodyPr/>
          <a:lstStyle/>
          <a:p>
            <a:r>
              <a:rPr lang="en-US"/>
              <a:t>GFWC MA ~ Do WE Have News for YOU  Club Leaders Day ~ August 27, 2022</a:t>
            </a:r>
          </a:p>
        </p:txBody>
      </p:sp>
      <p:sp>
        <p:nvSpPr>
          <p:cNvPr id="7" name="Slide Number Placeholder 6"/>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703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3CEE7-89CB-411C-B7B2-C3F0E4987DA4}" type="datetime1">
              <a:rPr lang="en-US" smtClean="0"/>
              <a:t>8/22/2023</a:t>
            </a:fld>
            <a:endParaRPr lang="en-US"/>
          </a:p>
        </p:txBody>
      </p:sp>
      <p:sp>
        <p:nvSpPr>
          <p:cNvPr id="8" name="Footer Placeholder 7"/>
          <p:cNvSpPr>
            <a:spLocks noGrp="1"/>
          </p:cNvSpPr>
          <p:nvPr>
            <p:ph type="ftr" sz="quarter" idx="11"/>
          </p:nvPr>
        </p:nvSpPr>
        <p:spPr/>
        <p:txBody>
          <a:bodyPr/>
          <a:lstStyle/>
          <a:p>
            <a:r>
              <a:rPr lang="en-US"/>
              <a:t>GFWC MA ~ Do WE Have News for YOU  Club Leaders Day ~ August 27, 2022</a:t>
            </a:r>
          </a:p>
        </p:txBody>
      </p:sp>
      <p:sp>
        <p:nvSpPr>
          <p:cNvPr id="9" name="Slide Number Placeholder 8"/>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315699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E81CD4-D52D-4DFD-9BD1-9A5F45165FDB}" type="datetime1">
              <a:rPr lang="en-US" smtClean="0"/>
              <a:t>8/22/2023</a:t>
            </a:fld>
            <a:endParaRPr lang="en-US"/>
          </a:p>
        </p:txBody>
      </p:sp>
      <p:sp>
        <p:nvSpPr>
          <p:cNvPr id="4" name="Footer Placeholder 3"/>
          <p:cNvSpPr>
            <a:spLocks noGrp="1"/>
          </p:cNvSpPr>
          <p:nvPr>
            <p:ph type="ftr" sz="quarter" idx="11"/>
          </p:nvPr>
        </p:nvSpPr>
        <p:spPr/>
        <p:txBody>
          <a:bodyPr/>
          <a:lstStyle/>
          <a:p>
            <a:r>
              <a:rPr lang="en-US"/>
              <a:t>GFWC MA ~ Do WE Have News for YOU  Club Leaders Day ~ August 27, 2022</a:t>
            </a:r>
          </a:p>
        </p:txBody>
      </p:sp>
      <p:sp>
        <p:nvSpPr>
          <p:cNvPr id="5" name="Slide Number Placeholder 4"/>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282826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11991-AE59-49D8-B74B-15A9B337E7C9}" type="datetime1">
              <a:rPr lang="en-US" smtClean="0"/>
              <a:t>8/22/2023</a:t>
            </a:fld>
            <a:endParaRPr lang="en-US"/>
          </a:p>
        </p:txBody>
      </p:sp>
      <p:sp>
        <p:nvSpPr>
          <p:cNvPr id="3" name="Footer Placeholder 2"/>
          <p:cNvSpPr>
            <a:spLocks noGrp="1"/>
          </p:cNvSpPr>
          <p:nvPr>
            <p:ph type="ftr" sz="quarter" idx="11"/>
          </p:nvPr>
        </p:nvSpPr>
        <p:spPr/>
        <p:txBody>
          <a:bodyPr/>
          <a:lstStyle/>
          <a:p>
            <a:r>
              <a:rPr lang="en-US"/>
              <a:t>GFWC MA ~ Do WE Have News for YOU  Club Leaders Day ~ August 27, 2022</a:t>
            </a:r>
          </a:p>
        </p:txBody>
      </p:sp>
      <p:sp>
        <p:nvSpPr>
          <p:cNvPr id="4" name="Slide Number Placeholder 3"/>
          <p:cNvSpPr>
            <a:spLocks noGrp="1"/>
          </p:cNvSpPr>
          <p:nvPr>
            <p:ph type="sldNum" sz="quarter" idx="12"/>
          </p:nvPr>
        </p:nvSpPr>
        <p:spPr/>
        <p:txBody>
          <a:bodyPr/>
          <a:lstStyle/>
          <a:p>
            <a:fld id="{25142A13-DFAD-4C18-9366-4D2E124DD76A}" type="slidenum">
              <a:rPr lang="en-US" smtClean="0"/>
              <a:pPr/>
              <a:t>‹#›</a:t>
            </a:fld>
            <a:endParaRPr lang="en-US"/>
          </a:p>
        </p:txBody>
      </p:sp>
    </p:spTree>
    <p:extLst>
      <p:ext uri="{BB962C8B-B14F-4D97-AF65-F5344CB8AC3E}">
        <p14:creationId xmlns:p14="http://schemas.microsoft.com/office/powerpoint/2010/main" val="7021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45C642-7D6D-4869-B3F5-4AD2AFE6395E}" type="datetime1">
              <a:rPr lang="en-US" smtClean="0"/>
              <a:t>8/22/2023</a:t>
            </a:fld>
            <a:endParaRPr lang="en-US"/>
          </a:p>
        </p:txBody>
      </p:sp>
      <p:sp>
        <p:nvSpPr>
          <p:cNvPr id="9" name="Footer Placeholder 8"/>
          <p:cNvSpPr>
            <a:spLocks noGrp="1"/>
          </p:cNvSpPr>
          <p:nvPr>
            <p:ph type="ftr" sz="quarter" idx="11"/>
          </p:nvPr>
        </p:nvSpPr>
        <p:spPr/>
        <p:txBody>
          <a:bodyPr/>
          <a:lstStyle>
            <a:lvl1pPr algn="r">
              <a:defRPr/>
            </a:lvl1pPr>
          </a:lstStyle>
          <a:p>
            <a:r>
              <a:rPr lang="en-US"/>
              <a:t>GFWC MA ~ Do WE Have News for YOU  Club Leaders Day ~ August 27, 2022</a:t>
            </a: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25142A13-DFAD-4C18-9366-4D2E124DD76A}"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840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48434DF-B431-4B86-9DE9-504E39F9F761}" type="datetime1">
              <a:rPr lang="en-US" smtClean="0"/>
              <a:t>8/22/2023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a:t>GFWC MA ~ Do WE Have News for YOU  Club Leaders Day ~ August 27, 2022</a:t>
            </a: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25142A13-DFAD-4C18-9366-4D2E124DD76A}"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148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81A5FA3-B5D7-4AC4-97D6-6148427CFC7F}" type="datetime1">
              <a:rPr lang="en-US" smtClean="0"/>
              <a:t>8/22/2023</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en-US"/>
              <a:t>GFWC MA ~ Do WE Have News for YOU  Club Leaders Day ~ August 27, 2022</a:t>
            </a: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5142A13-DFAD-4C18-9366-4D2E124DD76A}" type="slidenum">
              <a:rPr lang="en-US" smtClean="0"/>
              <a:pPr/>
              <a:t>‹#›</a:t>
            </a:fld>
            <a:endParaRPr lang="en-US"/>
          </a:p>
        </p:txBody>
      </p:sp>
    </p:spTree>
    <p:extLst>
      <p:ext uri="{BB962C8B-B14F-4D97-AF65-F5344CB8AC3E}">
        <p14:creationId xmlns:p14="http://schemas.microsoft.com/office/powerpoint/2010/main" val="111983503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GFWCMA" TargetMode="External"/><Relationship Id="rId2" Type="http://schemas.openxmlformats.org/officeDocument/2006/relationships/hyperlink" Target="https://www.gfwcma.org/" TargetMode="External"/><Relationship Id="rId1" Type="http://schemas.openxmlformats.org/officeDocument/2006/relationships/slideLayout" Target="../slideLayouts/slideLayout2.xml"/><Relationship Id="rId4" Type="http://schemas.openxmlformats.org/officeDocument/2006/relationships/hyperlink" Target="https://www.facebook.com/groups/8922142278542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fwcm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acebook.com/GFWC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acebook.com/groups/8922142278542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fontScale="90000"/>
          </a:bodyPr>
          <a:lstStyle/>
          <a:p>
            <a:pPr lvl="0"/>
            <a:br>
              <a:rPr lang="en-US" b="1" dirty="0"/>
            </a:br>
            <a:br>
              <a:rPr lang="en-US" b="1" dirty="0"/>
            </a:br>
            <a:br>
              <a:rPr lang="en-US" b="1" dirty="0"/>
            </a:br>
            <a:br>
              <a:rPr lang="en-US" b="1" dirty="0">
                <a:solidFill>
                  <a:srgbClr val="002060"/>
                </a:solidFill>
              </a:rPr>
            </a:br>
            <a:r>
              <a:rPr lang="en-US" b="1" dirty="0">
                <a:solidFill>
                  <a:srgbClr val="002060"/>
                </a:solidFill>
              </a:rPr>
              <a:t> </a:t>
            </a:r>
            <a:br>
              <a:rPr lang="en-US" dirty="0"/>
            </a:br>
            <a:br>
              <a:rPr lang="en-US" dirty="0"/>
            </a:br>
            <a:endParaRPr lang="en-US" dirty="0"/>
          </a:p>
        </p:txBody>
      </p:sp>
      <p:sp>
        <p:nvSpPr>
          <p:cNvPr id="3" name="Subtitle 2"/>
          <p:cNvSpPr>
            <a:spLocks noGrp="1"/>
          </p:cNvSpPr>
          <p:nvPr>
            <p:ph type="subTitle" idx="1"/>
          </p:nvPr>
        </p:nvSpPr>
        <p:spPr>
          <a:xfrm>
            <a:off x="762000" y="228600"/>
            <a:ext cx="7696200" cy="6096000"/>
          </a:xfrm>
        </p:spPr>
        <p:txBody>
          <a:bodyPr>
            <a:normAutofit/>
          </a:bodyPr>
          <a:lstStyle/>
          <a:p>
            <a:r>
              <a:rPr lang="en-US" sz="3000" b="1" dirty="0">
                <a:solidFill>
                  <a:srgbClr val="002060"/>
                </a:solidFill>
              </a:rPr>
              <a:t>General Federation of Women’s Clubs of Massachusetts </a:t>
            </a:r>
          </a:p>
          <a:p>
            <a:r>
              <a:rPr lang="en-US" sz="2800" b="1" dirty="0">
                <a:solidFill>
                  <a:schemeClr val="accent6">
                    <a:lumMod val="50000"/>
                  </a:schemeClr>
                </a:solidFill>
              </a:rPr>
              <a:t> </a:t>
            </a:r>
            <a:r>
              <a:rPr lang="en-US" sz="3000" b="1" i="1" dirty="0">
                <a:solidFill>
                  <a:srgbClr val="FF0000"/>
                </a:solidFill>
              </a:rPr>
              <a:t> </a:t>
            </a:r>
          </a:p>
          <a:p>
            <a:r>
              <a:rPr lang="en-US" sz="3000" b="1" i="1" dirty="0">
                <a:solidFill>
                  <a:srgbClr val="FF0000"/>
                </a:solidFill>
              </a:rPr>
              <a:t>Dinner with the </a:t>
            </a:r>
          </a:p>
          <a:p>
            <a:r>
              <a:rPr lang="en-US" sz="3000" b="1" i="1" dirty="0">
                <a:solidFill>
                  <a:srgbClr val="FF0000"/>
                </a:solidFill>
              </a:rPr>
              <a:t>GFWC Massachusetts   </a:t>
            </a:r>
          </a:p>
          <a:p>
            <a:r>
              <a:rPr lang="en-US" sz="3000" b="1" i="1" dirty="0">
                <a:solidFill>
                  <a:srgbClr val="FF0000"/>
                </a:solidFill>
              </a:rPr>
              <a:t>Leadership Team ~ </a:t>
            </a:r>
          </a:p>
          <a:p>
            <a:r>
              <a:rPr lang="en-US" sz="3000" b="1" dirty="0">
                <a:solidFill>
                  <a:srgbClr val="FF0000"/>
                </a:solidFill>
              </a:rPr>
              <a:t>Club Leaders Day      </a:t>
            </a:r>
          </a:p>
          <a:p>
            <a:endParaRPr lang="en-US" sz="800" b="1" dirty="0">
              <a:solidFill>
                <a:schemeClr val="accent5">
                  <a:lumMod val="75000"/>
                </a:schemeClr>
              </a:solidFill>
            </a:endParaRPr>
          </a:p>
          <a:p>
            <a:r>
              <a:rPr lang="en-US" sz="2800" b="1" dirty="0">
                <a:solidFill>
                  <a:schemeClr val="accent5">
                    <a:lumMod val="75000"/>
                  </a:schemeClr>
                </a:solidFill>
              </a:rPr>
              <a:t>August 23, 2023</a:t>
            </a:r>
          </a:p>
          <a:p>
            <a:endParaRPr lang="en-US" sz="800" b="1" dirty="0">
              <a:solidFill>
                <a:schemeClr val="tx1"/>
              </a:solidFill>
            </a:endParaRPr>
          </a:p>
          <a:p>
            <a:r>
              <a:rPr lang="en-US" sz="2800" b="1" dirty="0">
                <a:solidFill>
                  <a:srgbClr val="002060"/>
                </a:solidFill>
              </a:rPr>
              <a:t>Moderator Terry </a:t>
            </a:r>
            <a:r>
              <a:rPr lang="en-US" sz="2800" b="1" dirty="0" err="1">
                <a:solidFill>
                  <a:srgbClr val="002060"/>
                </a:solidFill>
              </a:rPr>
              <a:t>Rouvalis</a:t>
            </a:r>
            <a:r>
              <a:rPr lang="en-US" sz="2800" b="1" dirty="0">
                <a:solidFill>
                  <a:srgbClr val="002060"/>
                </a:solidFill>
              </a:rPr>
              <a:t>, </a:t>
            </a:r>
          </a:p>
          <a:p>
            <a:r>
              <a:rPr lang="en-US" sz="2800" b="1" dirty="0">
                <a:solidFill>
                  <a:srgbClr val="002060"/>
                </a:solidFill>
              </a:rPr>
              <a:t>GFWC MA 2nd Vice President</a:t>
            </a:r>
            <a:endParaRPr lang="en-US" sz="2800" dirty="0">
              <a:solidFill>
                <a:srgbClr val="002060"/>
              </a:solidFill>
            </a:endParaRPr>
          </a:p>
          <a:p>
            <a:pPr algn="l"/>
            <a:endParaRPr lang="en-US" sz="1400" b="1" dirty="0">
              <a:solidFill>
                <a:srgbClr val="002060"/>
              </a:solidFill>
            </a:endParaRPr>
          </a:p>
          <a:p>
            <a:pPr algn="l"/>
            <a:r>
              <a:rPr lang="en-US" sz="1800" b="1" dirty="0">
                <a:solidFill>
                  <a:schemeClr val="accent6">
                    <a:lumMod val="75000"/>
                  </a:schemeClr>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ENTREE</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Special Programs (SP), </a:t>
            </a:r>
            <a:r>
              <a:rPr lang="en-US" sz="3100" b="1" dirty="0">
                <a:solidFill>
                  <a:srgbClr val="002060"/>
                </a:solidFill>
                <a:latin typeface="Calibri" panose="020F0502020204030204" pitchFamily="34" charset="0"/>
                <a:cs typeface="Calibri" panose="020F0502020204030204" pitchFamily="34" charset="0"/>
              </a:rPr>
              <a:t>Community Service Programs (CSP) and Advancement Plans (AP)</a:t>
            </a:r>
            <a:br>
              <a:rPr lang="en-US" sz="3100" b="1" dirty="0">
                <a:solidFill>
                  <a:srgbClr val="002060"/>
                </a:solidFill>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752600"/>
            <a:ext cx="8229600" cy="4495800"/>
          </a:xfrm>
        </p:spPr>
        <p:txBody>
          <a:bodyPr>
            <a:normAutofit fontScale="92500" lnSpcReduction="20000"/>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2400" dirty="0"/>
              <a:t>   </a:t>
            </a:r>
            <a:r>
              <a:rPr lang="en-US" sz="2400" dirty="0">
                <a:latin typeface="Calibri" panose="020F0502020204030204" pitchFamily="34" charset="0"/>
                <a:cs typeface="Calibri" panose="020F0502020204030204" pitchFamily="34" charset="0"/>
              </a:rPr>
              <a:t>GFWC Signature Program: Domestic and Sexual Violence  </a:t>
            </a:r>
          </a:p>
          <a:p>
            <a:pPr marL="0" marR="0" lvl="0" indent="0" algn="l" defTabSz="914400" rtl="0" eaLnBrk="1" fontAlgn="auto" latinLnBrk="0" hangingPunct="1">
              <a:lnSpc>
                <a:spcPct val="100000"/>
              </a:lnSpc>
              <a:spcBef>
                <a:spcPct val="20000"/>
              </a:spcBef>
              <a:spcAft>
                <a:spcPts val="0"/>
              </a:spcAft>
              <a:buClrTx/>
              <a:buSzTx/>
              <a:buNone/>
              <a:tabLst/>
              <a:defRPr/>
            </a:pPr>
            <a:r>
              <a:rPr lang="en-US" sz="2400" dirty="0">
                <a:latin typeface="Calibri" panose="020F0502020204030204" pitchFamily="34" charset="0"/>
                <a:cs typeface="Calibri" panose="020F0502020204030204" pitchFamily="34" charset="0"/>
              </a:rPr>
              <a:t>              Awareness and Prevention</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2400" dirty="0">
                <a:latin typeface="Calibri" panose="020F0502020204030204" pitchFamily="34" charset="0"/>
                <a:cs typeface="Calibri" panose="020F0502020204030204" pitchFamily="34" charset="0"/>
              </a:rPr>
              <a:t>    GFWC Juniors’ Special Program: Advocates for Children</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Arts &amp; Culture</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Civic Engagement and Outreach</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Education and Libraries and ESO</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Environment</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Health and Wellness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Fundraising</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Legislation/Public Policy</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Leaders</a:t>
            </a:r>
            <a:r>
              <a:rPr lang="en-US" sz="2400" dirty="0">
                <a:solidFill>
                  <a:prstClr val="black"/>
                </a:solidFill>
                <a:latin typeface="Calibri" panose="020F0502020204030204" pitchFamily="34" charset="0"/>
                <a:cs typeface="Calibri" panose="020F0502020204030204" pitchFamily="34" charset="0"/>
              </a:rPr>
              <a:t>hip</a:t>
            </a:r>
          </a:p>
          <a:p>
            <a:pPr marL="457200" indent="-457200">
              <a:buFont typeface="Wingdings" panose="05000000000000000000" pitchFamily="2" charset="2"/>
              <a:buChar char="Ø"/>
              <a:defRPr/>
            </a:pPr>
            <a:r>
              <a:rPr lang="en-US" sz="2400" dirty="0">
                <a:solidFill>
                  <a:prstClr val="black"/>
                </a:solidFill>
                <a:latin typeface="Calibri" panose="020F0502020204030204" pitchFamily="34" charset="0"/>
                <a:cs typeface="Calibri" panose="020F0502020204030204" pitchFamily="34" charset="0"/>
              </a:rPr>
              <a:t>Membership</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Women’s History and Resource Center (WHRC)</a:t>
            </a:r>
          </a:p>
          <a:p>
            <a:pPr>
              <a:buNone/>
            </a:pPr>
            <a:endParaRPr lang="en-US" b="1" dirty="0"/>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9" name="Picture 8" descr="A purple circle with a white ribbon&#10;&#10;Description automatically generated">
            <a:extLst>
              <a:ext uri="{FF2B5EF4-FFF2-40B4-BE49-F238E27FC236}">
                <a16:creationId xmlns:a16="http://schemas.microsoft.com/office/drawing/2014/main" id="{400363ED-F5D8-5E90-8F1D-391F2FB35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431" y="1695056"/>
            <a:ext cx="463994" cy="463994"/>
          </a:xfrm>
          <a:prstGeom prst="rect">
            <a:avLst/>
          </a:prstGeom>
        </p:spPr>
      </p:pic>
      <p:pic>
        <p:nvPicPr>
          <p:cNvPr id="11" name="Picture 10" descr="A white silhouette of a child and child holding hands&#10;&#10;Description automatically generated">
            <a:extLst>
              <a:ext uri="{FF2B5EF4-FFF2-40B4-BE49-F238E27FC236}">
                <a16:creationId xmlns:a16="http://schemas.microsoft.com/office/drawing/2014/main" id="{10D4CCF6-2690-3A2A-E09F-76D461505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109" y="2312070"/>
            <a:ext cx="463994" cy="441969"/>
          </a:xfrm>
          <a:prstGeom prst="rect">
            <a:avLst/>
          </a:prstGeom>
        </p:spPr>
      </p:pic>
      <p:pic>
        <p:nvPicPr>
          <p:cNvPr id="13" name="Picture 12" descr="A white mask in a circle&#10;&#10;Description automatically generated">
            <a:extLst>
              <a:ext uri="{FF2B5EF4-FFF2-40B4-BE49-F238E27FC236}">
                <a16:creationId xmlns:a16="http://schemas.microsoft.com/office/drawing/2014/main" id="{8A9C9F3D-B7C9-9DD6-E2A1-3FCED6F61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54039"/>
            <a:ext cx="457200" cy="468123"/>
          </a:xfrm>
          <a:prstGeom prst="rect">
            <a:avLst/>
          </a:prstGeom>
        </p:spPr>
      </p:pic>
      <p:pic>
        <p:nvPicPr>
          <p:cNvPr id="15" name="Picture 14" descr="A logo of people holding hands&#10;&#10;Description automatically generated">
            <a:extLst>
              <a:ext uri="{FF2B5EF4-FFF2-40B4-BE49-F238E27FC236}">
                <a16:creationId xmlns:a16="http://schemas.microsoft.com/office/drawing/2014/main" id="{DF9072C0-A939-9F35-F23D-01B0B9483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50" y="3059685"/>
            <a:ext cx="457201" cy="417577"/>
          </a:xfrm>
          <a:prstGeom prst="rect">
            <a:avLst/>
          </a:prstGeom>
        </p:spPr>
      </p:pic>
      <p:pic>
        <p:nvPicPr>
          <p:cNvPr id="17" name="Picture 16" descr="A blue circle with a light bulb and a book&#10;&#10;Description automatically generated">
            <a:extLst>
              <a:ext uri="{FF2B5EF4-FFF2-40B4-BE49-F238E27FC236}">
                <a16:creationId xmlns:a16="http://schemas.microsoft.com/office/drawing/2014/main" id="{8683BF9B-F60E-AE1F-01B6-EEFF607F2A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0301" y="3275525"/>
            <a:ext cx="416940" cy="437570"/>
          </a:xfrm>
          <a:prstGeom prst="rect">
            <a:avLst/>
          </a:prstGeom>
        </p:spPr>
      </p:pic>
      <p:pic>
        <p:nvPicPr>
          <p:cNvPr id="19" name="Picture 18" descr="A green circle with white leaves&#10;&#10;Description automatically generated">
            <a:extLst>
              <a:ext uri="{FF2B5EF4-FFF2-40B4-BE49-F238E27FC236}">
                <a16:creationId xmlns:a16="http://schemas.microsoft.com/office/drawing/2014/main" id="{70ED9899-0158-5AA1-706F-99A02FFA63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7890" y="3474550"/>
            <a:ext cx="416940" cy="416940"/>
          </a:xfrm>
          <a:prstGeom prst="rect">
            <a:avLst/>
          </a:prstGeom>
        </p:spPr>
      </p:pic>
      <p:pic>
        <p:nvPicPr>
          <p:cNvPr id="21" name="Picture 20" descr="A blue circle with a person holding a heart&#10;&#10;Description automatically generated">
            <a:extLst>
              <a:ext uri="{FF2B5EF4-FFF2-40B4-BE49-F238E27FC236}">
                <a16:creationId xmlns:a16="http://schemas.microsoft.com/office/drawing/2014/main" id="{FA6ADD4F-47C1-3D7D-D039-B12DCE254F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0" y="3737489"/>
            <a:ext cx="416940" cy="422574"/>
          </a:xfrm>
          <a:prstGeom prst="rect">
            <a:avLst/>
          </a:prstGeom>
        </p:spPr>
      </p:pic>
      <p:pic>
        <p:nvPicPr>
          <p:cNvPr id="23" name="Picture 22" descr="A close-up of a brochure&#10;&#10;Description automatically generated">
            <a:extLst>
              <a:ext uri="{FF2B5EF4-FFF2-40B4-BE49-F238E27FC236}">
                <a16:creationId xmlns:a16="http://schemas.microsoft.com/office/drawing/2014/main" id="{1D183253-D1B2-9B5E-02B8-4BD34B11EA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2838" y="3856038"/>
            <a:ext cx="1402213" cy="18864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ENTREE</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Contests</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
        <p:nvSpPr>
          <p:cNvPr id="6" name="Content Placeholder 5">
            <a:extLst>
              <a:ext uri="{FF2B5EF4-FFF2-40B4-BE49-F238E27FC236}">
                <a16:creationId xmlns:a16="http://schemas.microsoft.com/office/drawing/2014/main" id="{3142B3E9-6FA0-6220-F5CD-D8C2313ABF6F}"/>
              </a:ext>
            </a:extLst>
          </p:cNvPr>
          <p:cNvSpPr>
            <a:spLocks noGrp="1"/>
          </p:cNvSpPr>
          <p:nvPr>
            <p:ph idx="1"/>
          </p:nvPr>
        </p:nvSpPr>
        <p:spPr/>
        <p:txBody>
          <a:bodyPr>
            <a:normAutofit lnSpcReduction="10000"/>
          </a:bodyPr>
          <a:lstStyle/>
          <a:p>
            <a:pPr>
              <a:buFont typeface="Wingdings" panose="05000000000000000000" pitchFamily="2" charset="2"/>
              <a:buChar char="q"/>
            </a:pPr>
            <a:r>
              <a:rPr lang="en-US" sz="3200" b="1" dirty="0">
                <a:solidFill>
                  <a:schemeClr val="accent5">
                    <a:lumMod val="75000"/>
                  </a:schemeClr>
                </a:solidFill>
              </a:rPr>
              <a:t> Photography Contests  ~ Clubwomen</a:t>
            </a:r>
          </a:p>
          <a:p>
            <a:pPr>
              <a:buFont typeface="Wingdings" panose="05000000000000000000" pitchFamily="2" charset="2"/>
              <a:buChar char="q"/>
            </a:pPr>
            <a:r>
              <a:rPr lang="en-US" sz="3200" b="1" dirty="0">
                <a:solidFill>
                  <a:schemeClr val="accent5">
                    <a:lumMod val="75000"/>
                  </a:schemeClr>
                </a:solidFill>
              </a:rPr>
              <a:t> Writing Contest ~ Clubwomen and Youth</a:t>
            </a:r>
          </a:p>
          <a:p>
            <a:pPr>
              <a:buFont typeface="Wingdings" panose="05000000000000000000" pitchFamily="2" charset="2"/>
              <a:buChar char="q"/>
            </a:pPr>
            <a:r>
              <a:rPr lang="en-US" sz="3200" b="1" dirty="0">
                <a:solidFill>
                  <a:schemeClr val="accent5">
                    <a:lumMod val="75000"/>
                  </a:schemeClr>
                </a:solidFill>
              </a:rPr>
              <a:t> Community Impact Program Award</a:t>
            </a:r>
          </a:p>
          <a:p>
            <a:pPr>
              <a:buFont typeface="Wingdings" panose="05000000000000000000" pitchFamily="2" charset="2"/>
              <a:buChar char="q"/>
            </a:pPr>
            <a:endParaRPr lang="en-US" sz="3200" b="1" dirty="0">
              <a:solidFill>
                <a:schemeClr val="accent5">
                  <a:lumMod val="75000"/>
                </a:schemeClr>
              </a:solidFill>
            </a:endParaRPr>
          </a:p>
          <a:p>
            <a:pPr marL="0" indent="0">
              <a:buNone/>
            </a:pPr>
            <a:r>
              <a:rPr lang="en-US" sz="3200" b="1" dirty="0">
                <a:solidFill>
                  <a:schemeClr val="accent5">
                    <a:lumMod val="75000"/>
                  </a:schemeClr>
                </a:solidFill>
              </a:rPr>
              <a:t>Why enter?</a:t>
            </a:r>
          </a:p>
          <a:p>
            <a:endParaRPr lang="en-US" dirty="0"/>
          </a:p>
        </p:txBody>
      </p:sp>
    </p:spTree>
    <p:extLst>
      <p:ext uri="{BB962C8B-B14F-4D97-AF65-F5344CB8AC3E}">
        <p14:creationId xmlns:p14="http://schemas.microsoft.com/office/powerpoint/2010/main" val="427402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ENTREE</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National Day of Service</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September 30, 2023</a:t>
            </a:r>
            <a:endParaRPr lang="en-US" dirty="0">
              <a:solidFill>
                <a:srgbClr val="002060"/>
              </a:solidFill>
            </a:endParaRPr>
          </a:p>
        </p:txBody>
      </p:sp>
      <p:pic>
        <p:nvPicPr>
          <p:cNvPr id="7" name="Content Placeholder 6" descr="A blue and yellow rectangular poster with food on it&#10;&#10;Description automatically generated">
            <a:extLst>
              <a:ext uri="{FF2B5EF4-FFF2-40B4-BE49-F238E27FC236}">
                <a16:creationId xmlns:a16="http://schemas.microsoft.com/office/drawing/2014/main" id="{4739A906-72AC-4125-CE55-B49B3B68C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905000"/>
            <a:ext cx="4343400" cy="4343400"/>
          </a:xfrm>
        </p:spPr>
      </p:pic>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Tree>
    <p:extLst>
      <p:ext uri="{BB962C8B-B14F-4D97-AF65-F5344CB8AC3E}">
        <p14:creationId xmlns:p14="http://schemas.microsoft.com/office/powerpoint/2010/main" val="376082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
        <p:nvSpPr>
          <p:cNvPr id="6" name="Content Placeholder 5">
            <a:extLst>
              <a:ext uri="{FF2B5EF4-FFF2-40B4-BE49-F238E27FC236}">
                <a16:creationId xmlns:a16="http://schemas.microsoft.com/office/drawing/2014/main" id="{3142B3E9-6FA0-6220-F5CD-D8C2313ABF6F}"/>
              </a:ext>
            </a:extLst>
          </p:cNvPr>
          <p:cNvSpPr>
            <a:spLocks noGrp="1"/>
          </p:cNvSpPr>
          <p:nvPr>
            <p:ph idx="1"/>
          </p:nvPr>
        </p:nvSpPr>
        <p:spPr>
          <a:xfrm>
            <a:off x="731520" y="1447800"/>
            <a:ext cx="7680960" cy="4587240"/>
          </a:xfrm>
        </p:spPr>
        <p:txBody>
          <a:bodyPr>
            <a:normAutofit/>
          </a:bodyPr>
          <a:lstStyle/>
          <a:p>
            <a:pPr>
              <a:buFont typeface="Wingdings" panose="05000000000000000000" pitchFamily="2" charset="2"/>
              <a:buChar char="q"/>
            </a:pPr>
            <a:r>
              <a:rPr lang="en-US" sz="3200" b="1" dirty="0">
                <a:solidFill>
                  <a:schemeClr val="accent5">
                    <a:lumMod val="75000"/>
                  </a:schemeClr>
                </a:solidFill>
              </a:rPr>
              <a:t> IRS Determination Letter</a:t>
            </a:r>
          </a:p>
          <a:p>
            <a:pPr>
              <a:buFont typeface="Wingdings" panose="05000000000000000000" pitchFamily="2" charset="2"/>
              <a:buChar char="q"/>
            </a:pPr>
            <a:r>
              <a:rPr lang="en-US" sz="3200" b="1" dirty="0">
                <a:solidFill>
                  <a:schemeClr val="accent5">
                    <a:lumMod val="75000"/>
                  </a:schemeClr>
                </a:solidFill>
              </a:rPr>
              <a:t> IRS needs more information</a:t>
            </a:r>
          </a:p>
          <a:p>
            <a:pPr>
              <a:buFont typeface="Wingdings" panose="05000000000000000000" pitchFamily="2" charset="2"/>
              <a:buChar char="q"/>
            </a:pPr>
            <a:r>
              <a:rPr lang="en-US" sz="3200" b="1" dirty="0">
                <a:solidFill>
                  <a:schemeClr val="accent5">
                    <a:lumMod val="75000"/>
                  </a:schemeClr>
                </a:solidFill>
              </a:rPr>
              <a:t> IRS needs more information ~ what is needed</a:t>
            </a:r>
          </a:p>
          <a:p>
            <a:pPr>
              <a:buFont typeface="Wingdings" panose="05000000000000000000" pitchFamily="2" charset="2"/>
              <a:buChar char="q"/>
            </a:pPr>
            <a:r>
              <a:rPr lang="en-US" sz="3200" b="1" dirty="0">
                <a:solidFill>
                  <a:schemeClr val="accent5">
                    <a:lumMod val="75000"/>
                  </a:schemeClr>
                </a:solidFill>
              </a:rPr>
              <a:t> Email from the Commonwealth of Massachusetts</a:t>
            </a:r>
          </a:p>
          <a:p>
            <a:pPr>
              <a:buFont typeface="Wingdings" panose="05000000000000000000" pitchFamily="2" charset="2"/>
              <a:buChar char="q"/>
            </a:pPr>
            <a:r>
              <a:rPr lang="en-US" sz="3200" b="1" dirty="0">
                <a:solidFill>
                  <a:schemeClr val="accent5">
                    <a:lumMod val="75000"/>
                  </a:schemeClr>
                </a:solidFill>
              </a:rPr>
              <a:t> Commonwealth Annual Report for the State of Massachusetts </a:t>
            </a:r>
          </a:p>
          <a:p>
            <a:endParaRPr lang="en-US" dirty="0"/>
          </a:p>
        </p:txBody>
      </p:sp>
    </p:spTree>
    <p:extLst>
      <p:ext uri="{BB962C8B-B14F-4D97-AF65-F5344CB8AC3E}">
        <p14:creationId xmlns:p14="http://schemas.microsoft.com/office/powerpoint/2010/main" val="363869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 ~ IRS Determination </a:t>
            </a:r>
            <a:r>
              <a:rPr lang="en-US" sz="3100" b="1" dirty="0">
                <a:solidFill>
                  <a:srgbClr val="002060"/>
                </a:solidFill>
                <a:latin typeface="Calibri" panose="020F0502020204030204" pitchFamily="34" charset="0"/>
                <a:ea typeface="+mj-ea"/>
                <a:cs typeface="Calibri" panose="020F0502020204030204" pitchFamily="34" charset="0"/>
              </a:rPr>
              <a:t>L</a:t>
            </a:r>
            <a:r>
              <a:rPr kumimoji="0" lang="en-US" sz="31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etter</a:t>
            </a: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8" name="Content Placeholder 7" descr="A yellow sticky note on a white paper&#10;&#10;Description automatically generated">
            <a:extLst>
              <a:ext uri="{FF2B5EF4-FFF2-40B4-BE49-F238E27FC236}">
                <a16:creationId xmlns:a16="http://schemas.microsoft.com/office/drawing/2014/main" id="{91878399-2336-CEA2-7482-4F7047A003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8363" y="1676400"/>
            <a:ext cx="3510037" cy="4583073"/>
          </a:xfrm>
        </p:spPr>
      </p:pic>
    </p:spTree>
    <p:extLst>
      <p:ext uri="{BB962C8B-B14F-4D97-AF65-F5344CB8AC3E}">
        <p14:creationId xmlns:p14="http://schemas.microsoft.com/office/powerpoint/2010/main" val="266806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 ~ IRS needs more information</a:t>
            </a: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7" name="Content Placeholder 6" descr="A close-up of a yellow post-it note&#10;&#10;Description automatically generated">
            <a:extLst>
              <a:ext uri="{FF2B5EF4-FFF2-40B4-BE49-F238E27FC236}">
                <a16:creationId xmlns:a16="http://schemas.microsoft.com/office/drawing/2014/main" id="{79D2728F-5C9D-C094-1FD9-4C3BEE3C28D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8613" y="1676400"/>
            <a:ext cx="3426172" cy="4572000"/>
          </a:xfrm>
        </p:spPr>
      </p:pic>
    </p:spTree>
    <p:extLst>
      <p:ext uri="{BB962C8B-B14F-4D97-AF65-F5344CB8AC3E}">
        <p14:creationId xmlns:p14="http://schemas.microsoft.com/office/powerpoint/2010/main" val="232809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 ~ IRS needs more information ~ what is needed</a:t>
            </a: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7" name="Content Placeholder 6" descr="A close-up of a document&#10;&#10;Description automatically generated">
            <a:extLst>
              <a:ext uri="{FF2B5EF4-FFF2-40B4-BE49-F238E27FC236}">
                <a16:creationId xmlns:a16="http://schemas.microsoft.com/office/drawing/2014/main" id="{4B1C21CA-DDF5-5F65-61EC-FD4DAC7982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663918"/>
            <a:ext cx="3352800" cy="4602092"/>
          </a:xfrm>
        </p:spPr>
      </p:pic>
    </p:spTree>
    <p:extLst>
      <p:ext uri="{BB962C8B-B14F-4D97-AF65-F5344CB8AC3E}">
        <p14:creationId xmlns:p14="http://schemas.microsoft.com/office/powerpoint/2010/main" val="46958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 ~ email from the Commonwealth of Massachusetts</a:t>
            </a: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9" name="Content Placeholder 8" descr="A close-up of a letter&#10;&#10;Description automatically generated">
            <a:extLst>
              <a:ext uri="{FF2B5EF4-FFF2-40B4-BE49-F238E27FC236}">
                <a16:creationId xmlns:a16="http://schemas.microsoft.com/office/drawing/2014/main" id="{9133459E-7B93-DCF2-4556-0A565917AE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025" y="1828800"/>
            <a:ext cx="6982134" cy="4206875"/>
          </a:xfrm>
        </p:spPr>
      </p:pic>
    </p:spTree>
    <p:extLst>
      <p:ext uri="{BB962C8B-B14F-4D97-AF65-F5344CB8AC3E}">
        <p14:creationId xmlns:p14="http://schemas.microsoft.com/office/powerpoint/2010/main" val="415674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Taxes ~ The Commonwealth of Massachusetts ~ Annual Report</a:t>
            </a: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15" name="Content Placeholder 14" descr="A close-up of a report&#10;&#10;Description automatically generated">
            <a:extLst>
              <a:ext uri="{FF2B5EF4-FFF2-40B4-BE49-F238E27FC236}">
                <a16:creationId xmlns:a16="http://schemas.microsoft.com/office/drawing/2014/main" id="{DAF9E7B2-A923-261C-EB36-02C479C4AF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2726" y="1604262"/>
            <a:ext cx="3576674" cy="4628638"/>
          </a:xfrm>
        </p:spPr>
      </p:pic>
    </p:spTree>
    <p:extLst>
      <p:ext uri="{BB962C8B-B14F-4D97-AF65-F5344CB8AC3E}">
        <p14:creationId xmlns:p14="http://schemas.microsoft.com/office/powerpoint/2010/main" val="283616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Report Writing</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
        <p:nvSpPr>
          <p:cNvPr id="6" name="Content Placeholder 5">
            <a:extLst>
              <a:ext uri="{FF2B5EF4-FFF2-40B4-BE49-F238E27FC236}">
                <a16:creationId xmlns:a16="http://schemas.microsoft.com/office/drawing/2014/main" id="{3142B3E9-6FA0-6220-F5CD-D8C2313ABF6F}"/>
              </a:ext>
            </a:extLst>
          </p:cNvPr>
          <p:cNvSpPr>
            <a:spLocks noGrp="1"/>
          </p:cNvSpPr>
          <p:nvPr>
            <p:ph idx="1"/>
          </p:nvPr>
        </p:nvSpPr>
        <p:spPr/>
        <p:txBody>
          <a:bodyPr/>
          <a:lstStyle/>
          <a:p>
            <a:pPr>
              <a:buFont typeface="Wingdings" panose="05000000000000000000" pitchFamily="2" charset="2"/>
              <a:buChar char="q"/>
            </a:pPr>
            <a:r>
              <a:rPr lang="en-US" sz="3200" b="1" dirty="0">
                <a:solidFill>
                  <a:schemeClr val="accent5">
                    <a:lumMod val="75000"/>
                  </a:schemeClr>
                </a:solidFill>
              </a:rPr>
              <a:t> Why is it important to report</a:t>
            </a:r>
          </a:p>
          <a:p>
            <a:pPr>
              <a:buFont typeface="Wingdings" panose="05000000000000000000" pitchFamily="2" charset="2"/>
              <a:buChar char="q"/>
            </a:pPr>
            <a:r>
              <a:rPr lang="en-US" sz="3200" b="1" dirty="0">
                <a:solidFill>
                  <a:schemeClr val="accent5">
                    <a:lumMod val="75000"/>
                  </a:schemeClr>
                </a:solidFill>
              </a:rPr>
              <a:t> Statistical Form</a:t>
            </a:r>
          </a:p>
          <a:p>
            <a:pPr>
              <a:buFont typeface="Wingdings" panose="05000000000000000000" pitchFamily="2" charset="2"/>
              <a:buChar char="q"/>
            </a:pPr>
            <a:r>
              <a:rPr lang="en-US" sz="3200" b="1" dirty="0">
                <a:solidFill>
                  <a:schemeClr val="accent5">
                    <a:lumMod val="75000"/>
                  </a:schemeClr>
                </a:solidFill>
              </a:rPr>
              <a:t> Recording donations, hours, in-kind</a:t>
            </a:r>
          </a:p>
          <a:p>
            <a:pPr>
              <a:buFont typeface="Wingdings" panose="05000000000000000000" pitchFamily="2" charset="2"/>
              <a:buChar char="q"/>
            </a:pPr>
            <a:r>
              <a:rPr lang="en-US" sz="3200" b="1" dirty="0">
                <a:solidFill>
                  <a:schemeClr val="accent5">
                    <a:lumMod val="75000"/>
                  </a:schemeClr>
                </a:solidFill>
              </a:rPr>
              <a:t> How to write a good project report</a:t>
            </a:r>
          </a:p>
          <a:p>
            <a:pPr>
              <a:buFont typeface="Wingdings" panose="05000000000000000000" pitchFamily="2" charset="2"/>
              <a:buChar char="q"/>
            </a:pPr>
            <a:r>
              <a:rPr lang="en-US" sz="3200" b="1" dirty="0">
                <a:solidFill>
                  <a:schemeClr val="accent5">
                    <a:lumMod val="75000"/>
                  </a:schemeClr>
                </a:solidFill>
              </a:rPr>
              <a:t> Tips to tell a story with your report</a:t>
            </a:r>
          </a:p>
          <a:p>
            <a:endParaRPr lang="en-US" dirty="0"/>
          </a:p>
        </p:txBody>
      </p:sp>
    </p:spTree>
    <p:extLst>
      <p:ext uri="{BB962C8B-B14F-4D97-AF65-F5344CB8AC3E}">
        <p14:creationId xmlns:p14="http://schemas.microsoft.com/office/powerpoint/2010/main" val="233845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91470"/>
          </a:xfrm>
        </p:spPr>
        <p:txBody>
          <a:bodyPr>
            <a:normAutofit fontScale="90000"/>
          </a:bodyPr>
          <a:lstStyle/>
          <a:p>
            <a:pPr lvl="0"/>
            <a:br>
              <a:rPr lang="en-US" b="1" dirty="0"/>
            </a:br>
            <a:br>
              <a:rPr lang="en-US" b="1" dirty="0"/>
            </a:br>
            <a:br>
              <a:rPr lang="en-US" b="1" dirty="0"/>
            </a:br>
            <a:r>
              <a:rPr lang="en-US" sz="5300" b="1" dirty="0">
                <a:solidFill>
                  <a:srgbClr val="002060"/>
                </a:solidFill>
                <a:latin typeface="Calibri" panose="020F0502020204030204" pitchFamily="34" charset="0"/>
                <a:cs typeface="Calibri" panose="020F0502020204030204" pitchFamily="34" charset="0"/>
              </a:rPr>
              <a:t>setting </a:t>
            </a:r>
            <a:r>
              <a:rPr lang="en-US" sz="5300" b="1" dirty="0" err="1">
                <a:solidFill>
                  <a:srgbClr val="002060"/>
                </a:solidFill>
                <a:latin typeface="Calibri" panose="020F0502020204030204" pitchFamily="34" charset="0"/>
                <a:cs typeface="Calibri" panose="020F0502020204030204" pitchFamily="34" charset="0"/>
              </a:rPr>
              <a:t>thE</a:t>
            </a:r>
            <a:r>
              <a:rPr lang="en-US" sz="5300" b="1" dirty="0">
                <a:solidFill>
                  <a:srgbClr val="002060"/>
                </a:solidFill>
                <a:latin typeface="Calibri" panose="020F0502020204030204" pitchFamily="34" charset="0"/>
                <a:cs typeface="Calibri" panose="020F0502020204030204" pitchFamily="34" charset="0"/>
              </a:rPr>
              <a:t> Table ~ AGENDA</a:t>
            </a:r>
            <a:br>
              <a:rPr lang="en-US" b="1" dirty="0">
                <a:solidFill>
                  <a:srgbClr val="FF0000"/>
                </a:solidFill>
              </a:rPr>
            </a:br>
            <a:br>
              <a:rPr lang="en-US" b="1" dirty="0">
                <a:solidFill>
                  <a:srgbClr val="002060"/>
                </a:solidFill>
              </a:rPr>
            </a:br>
            <a:r>
              <a:rPr lang="en-US" b="1" dirty="0">
                <a:solidFill>
                  <a:srgbClr val="002060"/>
                </a:solidFill>
              </a:rPr>
              <a:t> </a:t>
            </a:r>
            <a:br>
              <a:rPr lang="en-US" dirty="0"/>
            </a:br>
            <a:br>
              <a:rPr lang="en-US" dirty="0"/>
            </a:br>
            <a:endParaRPr lang="en-US" dirty="0"/>
          </a:p>
        </p:txBody>
      </p:sp>
      <p:sp>
        <p:nvSpPr>
          <p:cNvPr id="3" name="Subtitle 2"/>
          <p:cNvSpPr>
            <a:spLocks noGrp="1"/>
          </p:cNvSpPr>
          <p:nvPr>
            <p:ph type="subTitle" idx="1"/>
          </p:nvPr>
        </p:nvSpPr>
        <p:spPr>
          <a:xfrm>
            <a:off x="1143000" y="1259733"/>
            <a:ext cx="7620000" cy="4798667"/>
          </a:xfrm>
        </p:spPr>
        <p:txBody>
          <a:bodyPr>
            <a:normAutofit/>
          </a:bodyPr>
          <a:lstStyle/>
          <a:p>
            <a:pPr algn="l"/>
            <a:r>
              <a:rPr lang="en-US" sz="2200" b="1" dirty="0">
                <a:solidFill>
                  <a:schemeClr val="tx1"/>
                </a:solidFill>
                <a:latin typeface="Century Gothic" panose="020B0502020202020204" pitchFamily="34" charset="0"/>
              </a:rPr>
              <a:t>Appetizers ~ lead to k</a:t>
            </a:r>
            <a:r>
              <a:rPr lang="en-US" sz="2200" b="1" dirty="0">
                <a:latin typeface="Century Gothic" panose="020B0502020202020204" pitchFamily="34" charset="0"/>
              </a:rPr>
              <a:t>nowing our organization</a:t>
            </a:r>
          </a:p>
          <a:p>
            <a:pPr marL="914400" lvl="1" indent="-457200" algn="l">
              <a:buFont typeface="Wingdings" panose="05000000000000000000" pitchFamily="2" charset="2"/>
              <a:buChar char="Ø"/>
            </a:pPr>
            <a:r>
              <a:rPr lang="en-US" sz="2200" b="1" dirty="0">
                <a:solidFill>
                  <a:schemeClr val="tx1"/>
                </a:solidFill>
                <a:latin typeface="Century Gothic" panose="020B0502020202020204" pitchFamily="34" charset="0"/>
              </a:rPr>
              <a:t>Communications and Public Relations</a:t>
            </a:r>
          </a:p>
          <a:p>
            <a:pPr marL="914400" lvl="1" indent="-457200" algn="l">
              <a:buFont typeface="Wingdings" panose="05000000000000000000" pitchFamily="2" charset="2"/>
              <a:buChar char="Ø"/>
            </a:pPr>
            <a:r>
              <a:rPr lang="en-US" sz="2200" b="1" dirty="0">
                <a:latin typeface="Century Gothic" panose="020B0502020202020204" pitchFamily="34" charset="0"/>
              </a:rPr>
              <a:t>State and Region Meetings</a:t>
            </a:r>
          </a:p>
          <a:p>
            <a:pPr marL="914400" lvl="1" indent="-457200" algn="l">
              <a:buFont typeface="Wingdings" panose="05000000000000000000" pitchFamily="2" charset="2"/>
              <a:buChar char="Ø"/>
            </a:pPr>
            <a:r>
              <a:rPr lang="en-US" sz="2200" b="1" dirty="0">
                <a:solidFill>
                  <a:schemeClr val="tx1"/>
                </a:solidFill>
                <a:latin typeface="Century Gothic" panose="020B0502020202020204" pitchFamily="34" charset="0"/>
              </a:rPr>
              <a:t>Diversity Statement</a:t>
            </a:r>
          </a:p>
          <a:p>
            <a:pPr algn="l"/>
            <a:r>
              <a:rPr lang="en-US" sz="2200" b="1" dirty="0">
                <a:latin typeface="Century Gothic" panose="020B0502020202020204" pitchFamily="34" charset="0"/>
              </a:rPr>
              <a:t>Entrees ~ what clubs can embrace</a:t>
            </a:r>
          </a:p>
          <a:p>
            <a:pPr marL="914400" lvl="1" indent="-457200" algn="l">
              <a:buFont typeface="Wingdings" panose="05000000000000000000" pitchFamily="2" charset="2"/>
              <a:buChar char="Ø"/>
            </a:pPr>
            <a:r>
              <a:rPr lang="en-US" sz="2200" b="1" dirty="0">
                <a:latin typeface="Century Gothic" panose="020B0502020202020204" pitchFamily="34" charset="0"/>
              </a:rPr>
              <a:t>CSP, SP, AP</a:t>
            </a:r>
          </a:p>
          <a:p>
            <a:pPr marL="914400" lvl="1" indent="-457200" algn="l">
              <a:buFont typeface="Wingdings" panose="05000000000000000000" pitchFamily="2" charset="2"/>
              <a:buChar char="Ø"/>
            </a:pPr>
            <a:r>
              <a:rPr lang="en-US" sz="2200" b="1" dirty="0">
                <a:latin typeface="Century Gothic" panose="020B0502020202020204" pitchFamily="34" charset="0"/>
              </a:rPr>
              <a:t>Contests</a:t>
            </a:r>
          </a:p>
          <a:p>
            <a:pPr marL="914400" lvl="1" indent="-457200" algn="l">
              <a:buFont typeface="Wingdings" panose="05000000000000000000" pitchFamily="2" charset="2"/>
              <a:buChar char="Ø"/>
            </a:pPr>
            <a:r>
              <a:rPr lang="en-US" sz="2200" b="1" dirty="0">
                <a:latin typeface="Century Gothic" panose="020B0502020202020204" pitchFamily="34" charset="0"/>
              </a:rPr>
              <a:t>National Day of Service</a:t>
            </a:r>
          </a:p>
          <a:p>
            <a:pPr algn="l"/>
            <a:r>
              <a:rPr lang="en-US" sz="2200" b="1" dirty="0">
                <a:solidFill>
                  <a:schemeClr val="tx1"/>
                </a:solidFill>
                <a:latin typeface="Century Gothic" panose="020B0502020202020204" pitchFamily="34" charset="0"/>
              </a:rPr>
              <a:t>Desserts ~ culminate your club work</a:t>
            </a:r>
          </a:p>
          <a:p>
            <a:pPr marL="914400" lvl="1" indent="-457200" algn="l">
              <a:buFont typeface="Wingdings" panose="05000000000000000000" pitchFamily="2" charset="2"/>
              <a:buChar char="Ø"/>
            </a:pPr>
            <a:r>
              <a:rPr lang="en-US" sz="2200" b="1" dirty="0">
                <a:latin typeface="Century Gothic" panose="020B0502020202020204" pitchFamily="34" charset="0"/>
              </a:rPr>
              <a:t>Taxes</a:t>
            </a:r>
          </a:p>
          <a:p>
            <a:pPr marL="914400" lvl="1" indent="-457200" algn="l">
              <a:buFont typeface="Wingdings" panose="05000000000000000000" pitchFamily="2" charset="2"/>
              <a:buChar char="Ø"/>
            </a:pPr>
            <a:r>
              <a:rPr lang="en-US" sz="2200" b="1" dirty="0">
                <a:latin typeface="Century Gothic" panose="020B0502020202020204" pitchFamily="34" charset="0"/>
              </a:rPr>
              <a:t>Report writing</a:t>
            </a:r>
          </a:p>
        </p:txBody>
      </p:sp>
      <p:sp>
        <p:nvSpPr>
          <p:cNvPr id="25" name="TextBox 24">
            <a:extLst>
              <a:ext uri="{FF2B5EF4-FFF2-40B4-BE49-F238E27FC236}">
                <a16:creationId xmlns:a16="http://schemas.microsoft.com/office/drawing/2014/main" id="{C26BD947-850C-894F-123D-259A61B76F16}"/>
              </a:ext>
            </a:extLst>
          </p:cNvPr>
          <p:cNvSpPr txBox="1"/>
          <p:nvPr/>
        </p:nvSpPr>
        <p:spPr>
          <a:xfrm rot="10800000" flipV="1">
            <a:off x="2743200" y="6094068"/>
            <a:ext cx="41148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GFWC MA ~ Do WE Have News for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 Club Leaders Day ~ August 27,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Report Writing ~ Statistical Form</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9" name="Picture 8" descr="A document with a list of information&#10;&#10;Description automatically generated with medium confidence">
            <a:extLst>
              <a:ext uri="{FF2B5EF4-FFF2-40B4-BE49-F238E27FC236}">
                <a16:creationId xmlns:a16="http://schemas.microsoft.com/office/drawing/2014/main" id="{549F1B0F-A34E-70F3-0965-ABF8508188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976" y="1855521"/>
            <a:ext cx="3629023" cy="4480733"/>
          </a:xfrm>
          <a:prstGeom prst="rect">
            <a:avLst/>
          </a:prstGeom>
        </p:spPr>
      </p:pic>
      <p:pic>
        <p:nvPicPr>
          <p:cNvPr id="13" name="Content Placeholder 12" descr="A document with text and numbers&#10;&#10;Description automatically generated">
            <a:extLst>
              <a:ext uri="{FF2B5EF4-FFF2-40B4-BE49-F238E27FC236}">
                <a16:creationId xmlns:a16="http://schemas.microsoft.com/office/drawing/2014/main" id="{68816114-8A8B-EAC5-ABDB-45B29410077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6444" y="1453357"/>
            <a:ext cx="3515860" cy="4718843"/>
          </a:xfrm>
        </p:spPr>
      </p:pic>
    </p:spTree>
    <p:extLst>
      <p:ext uri="{BB962C8B-B14F-4D97-AF65-F5344CB8AC3E}">
        <p14:creationId xmlns:p14="http://schemas.microsoft.com/office/powerpoint/2010/main" val="202268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Report Writing ~ Sample Project Form Heading</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9" name="Content Placeholder 8" descr="A document with text and a red text&#10;&#10;Description automatically generated with medium confidence">
            <a:extLst>
              <a:ext uri="{FF2B5EF4-FFF2-40B4-BE49-F238E27FC236}">
                <a16:creationId xmlns:a16="http://schemas.microsoft.com/office/drawing/2014/main" id="{5DF5A254-9A18-95E9-DA24-47FB44603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089" y="1676400"/>
            <a:ext cx="8389822" cy="4272594"/>
          </a:xfrm>
        </p:spPr>
      </p:pic>
    </p:spTree>
    <p:extLst>
      <p:ext uri="{BB962C8B-B14F-4D97-AF65-F5344CB8AC3E}">
        <p14:creationId xmlns:p14="http://schemas.microsoft.com/office/powerpoint/2010/main" val="207760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a:bodyPr>
          <a:lstStyle/>
          <a:p>
            <a:r>
              <a:rPr kumimoji="0" lang="en-US" sz="4400" b="1" i="0" u="none" strike="noStrike" kern="1200" cap="none" spc="0" normalizeH="0" baseline="0" noProof="0" dirty="0">
                <a:ln>
                  <a:noFill/>
                </a:ln>
                <a:solidFill>
                  <a:srgbClr val="002060"/>
                </a:solidFill>
                <a:effectLst/>
                <a:uLnTx/>
                <a:uFillTx/>
                <a:latin typeface="Calibri"/>
                <a:ea typeface="+mj-ea"/>
                <a:cs typeface="+mj-cs"/>
              </a:rPr>
              <a:t>DESSERTS</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Report Writing ~ GOOD, BETTER, BEST</a:t>
            </a:r>
            <a:b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lang="en-US" dirty="0">
              <a:solidFill>
                <a:srgbClr val="002060"/>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
        <p:nvSpPr>
          <p:cNvPr id="6" name="Content Placeholder 5">
            <a:extLst>
              <a:ext uri="{FF2B5EF4-FFF2-40B4-BE49-F238E27FC236}">
                <a16:creationId xmlns:a16="http://schemas.microsoft.com/office/drawing/2014/main" id="{51A5A0BF-69C9-6AEA-7EC3-81DAA6878186}"/>
              </a:ext>
            </a:extLst>
          </p:cNvPr>
          <p:cNvSpPr>
            <a:spLocks noGrp="1"/>
          </p:cNvSpPr>
          <p:nvPr>
            <p:ph idx="1"/>
          </p:nvPr>
        </p:nvSpPr>
        <p:spPr>
          <a:xfrm>
            <a:off x="457200" y="1447800"/>
            <a:ext cx="8305800" cy="4876800"/>
          </a:xfrm>
        </p:spPr>
        <p:txBody>
          <a:bodyPr>
            <a:normAutofit fontScale="85000" lnSpcReduction="10000"/>
          </a:bodyPr>
          <a:lstStyle/>
          <a:p>
            <a:pPr marL="0" indent="0">
              <a:buNone/>
            </a:pPr>
            <a:r>
              <a:rPr lang="en-US" b="1" dirty="0"/>
              <a:t>GOOD </a:t>
            </a:r>
          </a:p>
          <a:p>
            <a:pPr marL="0" indent="0">
              <a:buNone/>
            </a:pPr>
            <a:r>
              <a:rPr lang="en-US" dirty="0"/>
              <a:t>Anytown </a:t>
            </a:r>
            <a:r>
              <a:rPr lang="en-US" dirty="0" err="1"/>
              <a:t>clubmembers</a:t>
            </a:r>
            <a:r>
              <a:rPr lang="en-US" dirty="0"/>
              <a:t> held our annual Halloween costume parade for the elementary school. Many children showed up and families donated canned goods for the local food pantry. We gave out prizes to winning costumes and sent in an article to the newspaper afterwards.</a:t>
            </a:r>
          </a:p>
          <a:p>
            <a:pPr marL="0" indent="0">
              <a:buNone/>
            </a:pPr>
            <a:r>
              <a:rPr lang="en-US" b="1" dirty="0"/>
              <a:t>BETTER </a:t>
            </a:r>
          </a:p>
          <a:p>
            <a:pPr marL="0" indent="0">
              <a:buNone/>
            </a:pPr>
            <a:r>
              <a:rPr lang="en-US" dirty="0"/>
              <a:t>GFWC Anytown Woman’s Club held their annual Halloween costume parade for the Anytown Elementary School. Over 40 families showed up and participated. Families brought canned goods for the food pantry. Prizes were awarded and a press release went to the newspaper following the event with pictures. 6 members spent 4 hours preparing and executing this event.</a:t>
            </a:r>
          </a:p>
          <a:p>
            <a:pPr marL="0" indent="0">
              <a:buNone/>
            </a:pPr>
            <a:r>
              <a:rPr lang="en-US" b="1" dirty="0"/>
              <a:t>BEST </a:t>
            </a:r>
          </a:p>
          <a:p>
            <a:pPr marL="0" indent="0">
              <a:buNone/>
            </a:pPr>
            <a:r>
              <a:rPr lang="en-US" dirty="0"/>
              <a:t>Halloween Costume Parade – 6 members/24 hours/68 items donated ($98 in kind)</a:t>
            </a:r>
          </a:p>
          <a:p>
            <a:pPr marL="0" indent="0">
              <a:buNone/>
            </a:pPr>
            <a:r>
              <a:rPr lang="en-US" dirty="0"/>
              <a:t>GFWC Anytown Woman’s Club held their Annual Halloween costume parade for the Anytown Elementary School, with over forty families in attendance. In order to participate in the parade, families were encouraged to bring a donation for the school’s food pantry. AJWC was proud to deliver over 68 items to the food pantry the following week. When prizes were awarded to the winning children, pictures were taken and a press release was then drafted and sent to the town newspaper for publication.</a:t>
            </a:r>
          </a:p>
          <a:p>
            <a:pPr marL="0" indent="0">
              <a:buNone/>
            </a:pPr>
            <a:endParaRPr lang="en-US" dirty="0"/>
          </a:p>
        </p:txBody>
      </p:sp>
    </p:spTree>
    <p:extLst>
      <p:ext uri="{BB962C8B-B14F-4D97-AF65-F5344CB8AC3E}">
        <p14:creationId xmlns:p14="http://schemas.microsoft.com/office/powerpoint/2010/main" val="199391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A869-4ED5-B7EA-6427-EA166A284B7C}"/>
              </a:ext>
            </a:extLst>
          </p:cNvPr>
          <p:cNvSpPr>
            <a:spLocks noGrp="1"/>
          </p:cNvSpPr>
          <p:nvPr>
            <p:ph type="ctrTitle"/>
          </p:nvPr>
        </p:nvSpPr>
        <p:spPr/>
        <p:txBody>
          <a:bodyPr/>
          <a:lstStyle/>
          <a:p>
            <a:r>
              <a:rPr lang="en-US" sz="4800" dirty="0"/>
              <a:t>Thank you for attending</a:t>
            </a:r>
            <a:br>
              <a:rPr lang="en-US" sz="4800"/>
            </a:br>
            <a:endParaRPr lang="en-US" sz="4800" dirty="0"/>
          </a:p>
        </p:txBody>
      </p:sp>
      <p:sp>
        <p:nvSpPr>
          <p:cNvPr id="3" name="Subtitle 2">
            <a:extLst>
              <a:ext uri="{FF2B5EF4-FFF2-40B4-BE49-F238E27FC236}">
                <a16:creationId xmlns:a16="http://schemas.microsoft.com/office/drawing/2014/main" id="{8613B25A-7DB0-8F4A-8DA5-D9DF1E6481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791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a:t>
            </a:r>
            <a:r>
              <a:rPr lang="en-US" sz="3100" b="1" dirty="0">
                <a:solidFill>
                  <a:srgbClr val="002060"/>
                </a:solidFill>
                <a:latin typeface="Calibri" panose="020F0502020204030204" pitchFamily="34" charset="0"/>
                <a:cs typeface="Calibri" panose="020F0502020204030204" pitchFamily="34" charset="0"/>
              </a:rPr>
              <a:t>Advancement Plan (AP)</a:t>
            </a:r>
            <a:br>
              <a:rPr lang="en-US" sz="3100" b="1" dirty="0">
                <a:solidFill>
                  <a:srgbClr val="002060"/>
                </a:solidFill>
                <a:latin typeface="Calibri" panose="020F0502020204030204" pitchFamily="34" charset="0"/>
                <a:cs typeface="Calibri" panose="020F0502020204030204" pitchFamily="34" charset="0"/>
              </a:rPr>
            </a:br>
            <a:r>
              <a:rPr lang="en-US" sz="3100" b="1" dirty="0">
                <a:solidFill>
                  <a:srgbClr val="002060"/>
                </a:solidFill>
                <a:latin typeface="Calibri" panose="020F0502020204030204" pitchFamily="34" charset="0"/>
                <a:cs typeface="Calibri" panose="020F0502020204030204" pitchFamily="34" charset="0"/>
              </a:rPr>
              <a:t>Communications and Public Relations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lnSpcReduction="10000"/>
          </a:bodyPr>
          <a:lstStyle/>
          <a:p>
            <a:pPr marL="0" indent="0">
              <a:buNone/>
            </a:pPr>
            <a:endParaRPr lang="en-US" b="1" dirty="0"/>
          </a:p>
          <a:p>
            <a:pPr>
              <a:buFont typeface="Wingdings" panose="05000000000000000000" pitchFamily="2" charset="2"/>
              <a:buChar char="q"/>
            </a:pPr>
            <a:r>
              <a:rPr lang="en-US" sz="2400" b="1" dirty="0"/>
              <a:t> GFWC MA Website ~ </a:t>
            </a:r>
          </a:p>
          <a:p>
            <a:pPr marL="0" indent="0">
              <a:buNone/>
            </a:pPr>
            <a:r>
              <a:rPr lang="en-US" sz="2400" b="1" dirty="0">
                <a:solidFill>
                  <a:schemeClr val="accent4">
                    <a:lumMod val="75000"/>
                  </a:schemeClr>
                </a:solidFill>
                <a:hlinkClick r:id="rId2"/>
              </a:rPr>
              <a:t>https://www.gfwcma.org/</a:t>
            </a:r>
            <a:endParaRPr lang="en-US" sz="2400" b="1" dirty="0">
              <a:solidFill>
                <a:schemeClr val="accent4">
                  <a:lumMod val="75000"/>
                </a:schemeClr>
              </a:solidFill>
            </a:endParaRPr>
          </a:p>
          <a:p>
            <a:pPr>
              <a:buNone/>
            </a:pPr>
            <a:endParaRPr lang="en-US" sz="2400" b="1" dirty="0"/>
          </a:p>
          <a:p>
            <a:pPr>
              <a:buFont typeface="Wingdings" panose="05000000000000000000" pitchFamily="2" charset="2"/>
              <a:buChar char="q"/>
            </a:pPr>
            <a:r>
              <a:rPr lang="en-US" sz="2400" b="1" dirty="0"/>
              <a:t>  GFWC MA </a:t>
            </a:r>
            <a:r>
              <a:rPr lang="en-US" sz="2400" b="1" dirty="0" err="1"/>
              <a:t>FaceBook</a:t>
            </a:r>
            <a:r>
              <a:rPr lang="en-US" sz="2400" b="1" dirty="0"/>
              <a:t> page ~ </a:t>
            </a:r>
            <a:r>
              <a:rPr lang="en-US" sz="2400" b="1" dirty="0">
                <a:solidFill>
                  <a:schemeClr val="accent6">
                    <a:lumMod val="75000"/>
                  </a:schemeClr>
                </a:solidFill>
                <a:hlinkClick r:id="rId3"/>
              </a:rPr>
              <a:t>https://www.facebook.com/GFWCMA</a:t>
            </a:r>
            <a:endParaRPr lang="en-US" sz="2400" b="1" dirty="0">
              <a:solidFill>
                <a:schemeClr val="accent6">
                  <a:lumMod val="75000"/>
                </a:schemeClr>
              </a:solidFill>
            </a:endParaRPr>
          </a:p>
          <a:p>
            <a:pPr marL="0" indent="0">
              <a:buNone/>
            </a:pPr>
            <a:endParaRPr lang="en-US" sz="2400" b="1" dirty="0">
              <a:solidFill>
                <a:schemeClr val="accent6">
                  <a:lumMod val="75000"/>
                </a:schemeClr>
              </a:solidFill>
            </a:endParaRPr>
          </a:p>
          <a:p>
            <a:pPr>
              <a:buFont typeface="Wingdings" panose="05000000000000000000" pitchFamily="2" charset="2"/>
              <a:buChar char="q"/>
            </a:pPr>
            <a:r>
              <a:rPr lang="en-US" sz="2400" b="1" dirty="0"/>
              <a:t> GFWC Advancement and Programs Forum </a:t>
            </a:r>
            <a:r>
              <a:rPr lang="en-US" sz="2400" b="1" dirty="0" err="1"/>
              <a:t>FaceBook</a:t>
            </a:r>
            <a:r>
              <a:rPr lang="en-US" sz="2400" b="1" dirty="0"/>
              <a:t> page ~ </a:t>
            </a:r>
          </a:p>
          <a:p>
            <a:pPr marL="0" indent="0">
              <a:buNone/>
            </a:pPr>
            <a:r>
              <a:rPr lang="en-US" sz="2400" b="1" dirty="0">
                <a:hlinkClick r:id="rId4"/>
              </a:rPr>
              <a:t>https://www.facebook.com/groups/892214227854217</a:t>
            </a:r>
            <a:endParaRPr lang="en-US" sz="2400" b="1" dirty="0"/>
          </a:p>
          <a:p>
            <a:pPr marL="0" indent="0">
              <a:buNone/>
            </a:pPr>
            <a:endParaRPr lang="en-US" sz="900" b="1" dirty="0"/>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Tree>
    <p:extLst>
      <p:ext uri="{BB962C8B-B14F-4D97-AF65-F5344CB8AC3E}">
        <p14:creationId xmlns:p14="http://schemas.microsoft.com/office/powerpoint/2010/main" val="38883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a:t>
            </a:r>
            <a:r>
              <a:rPr lang="en-US" sz="3100" b="1" dirty="0">
                <a:solidFill>
                  <a:srgbClr val="002060"/>
                </a:solidFill>
                <a:latin typeface="Calibri" panose="020F0502020204030204" pitchFamily="34" charset="0"/>
                <a:cs typeface="Calibri" panose="020F0502020204030204" pitchFamily="34" charset="0"/>
              </a:rPr>
              <a:t>Advancement Plan (AP)</a:t>
            </a:r>
            <a:br>
              <a:rPr lang="en-US" sz="3100" b="1" dirty="0">
                <a:solidFill>
                  <a:srgbClr val="002060"/>
                </a:solidFill>
                <a:latin typeface="Calibri" panose="020F0502020204030204" pitchFamily="34" charset="0"/>
                <a:cs typeface="Calibri" panose="020F0502020204030204" pitchFamily="34" charset="0"/>
              </a:rPr>
            </a:br>
            <a:r>
              <a:rPr lang="en-US" sz="3100" b="1" dirty="0">
                <a:solidFill>
                  <a:srgbClr val="002060"/>
                </a:solidFill>
                <a:latin typeface="Calibri" panose="020F0502020204030204" pitchFamily="34" charset="0"/>
                <a:cs typeface="Calibri" panose="020F0502020204030204" pitchFamily="34" charset="0"/>
              </a:rPr>
              <a:t>Communications and Public Relations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a:bodyPr>
          <a:lstStyle/>
          <a:p>
            <a:pPr>
              <a:buFont typeface="Wingdings" panose="05000000000000000000" pitchFamily="2" charset="2"/>
              <a:buChar char="q"/>
            </a:pPr>
            <a:r>
              <a:rPr lang="en-US" b="1" dirty="0"/>
              <a:t> </a:t>
            </a:r>
            <a:r>
              <a:rPr lang="en-US" sz="2400" b="1" dirty="0"/>
              <a:t>GFWC MA Website ~ </a:t>
            </a:r>
          </a:p>
          <a:p>
            <a:pPr marL="0" indent="0">
              <a:buNone/>
            </a:pPr>
            <a:r>
              <a:rPr lang="en-US" sz="2400" b="1" dirty="0">
                <a:solidFill>
                  <a:schemeClr val="accent4">
                    <a:lumMod val="75000"/>
                  </a:schemeClr>
                </a:solidFill>
                <a:hlinkClick r:id="rId2"/>
              </a:rPr>
              <a:t>https://www.gfwcma.org/</a:t>
            </a:r>
            <a:endParaRPr lang="en-US" sz="2400" b="1" dirty="0">
              <a:solidFill>
                <a:schemeClr val="accent4">
                  <a:lumMod val="75000"/>
                </a:schemeClr>
              </a:solidFill>
            </a:endParaRPr>
          </a:p>
          <a:p>
            <a:pPr>
              <a:buNone/>
            </a:pPr>
            <a:endParaRPr lang="en-US" sz="2400" b="1" dirty="0"/>
          </a:p>
          <a:p>
            <a:pPr marL="0" indent="0">
              <a:buNone/>
            </a:pPr>
            <a:endParaRPr lang="en-US" sz="900" b="1" dirty="0"/>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7285342F-C87C-2B94-55C7-3E662ED84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275" y="2759292"/>
            <a:ext cx="4886325" cy="3448170"/>
          </a:xfrm>
          <a:prstGeom prst="rect">
            <a:avLst/>
          </a:prstGeom>
        </p:spPr>
      </p:pic>
    </p:spTree>
    <p:extLst>
      <p:ext uri="{BB962C8B-B14F-4D97-AF65-F5344CB8AC3E}">
        <p14:creationId xmlns:p14="http://schemas.microsoft.com/office/powerpoint/2010/main" val="85609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a:t>
            </a:r>
            <a:r>
              <a:rPr lang="en-US" sz="3100" b="1" dirty="0">
                <a:solidFill>
                  <a:srgbClr val="002060"/>
                </a:solidFill>
                <a:latin typeface="Calibri" panose="020F0502020204030204" pitchFamily="34" charset="0"/>
                <a:cs typeface="Calibri" panose="020F0502020204030204" pitchFamily="34" charset="0"/>
              </a:rPr>
              <a:t>Advancement Plan (AP)</a:t>
            </a:r>
            <a:br>
              <a:rPr lang="en-US" sz="3100" b="1" dirty="0">
                <a:solidFill>
                  <a:srgbClr val="002060"/>
                </a:solidFill>
                <a:latin typeface="Calibri" panose="020F0502020204030204" pitchFamily="34" charset="0"/>
                <a:cs typeface="Calibri" panose="020F0502020204030204" pitchFamily="34" charset="0"/>
              </a:rPr>
            </a:br>
            <a:r>
              <a:rPr lang="en-US" sz="3100" b="1" dirty="0">
                <a:solidFill>
                  <a:srgbClr val="002060"/>
                </a:solidFill>
                <a:latin typeface="Calibri" panose="020F0502020204030204" pitchFamily="34" charset="0"/>
                <a:cs typeface="Calibri" panose="020F0502020204030204" pitchFamily="34" charset="0"/>
              </a:rPr>
              <a:t>Communications and Public Relations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a:bodyPr>
          <a:lstStyle/>
          <a:p>
            <a:pPr>
              <a:buFont typeface="Wingdings" panose="05000000000000000000" pitchFamily="2" charset="2"/>
              <a:buChar char="q"/>
            </a:pPr>
            <a:r>
              <a:rPr lang="en-US" sz="2400" b="1" dirty="0"/>
              <a:t> GFWC MA </a:t>
            </a:r>
            <a:r>
              <a:rPr lang="en-US" sz="2400" b="1" dirty="0" err="1"/>
              <a:t>FaceBook</a:t>
            </a:r>
            <a:r>
              <a:rPr lang="en-US" sz="2400" b="1" dirty="0"/>
              <a:t> page ~ </a:t>
            </a:r>
            <a:r>
              <a:rPr lang="en-US" sz="2400" b="1" dirty="0">
                <a:solidFill>
                  <a:schemeClr val="accent6">
                    <a:lumMod val="75000"/>
                  </a:schemeClr>
                </a:solidFill>
                <a:hlinkClick r:id="rId2"/>
              </a:rPr>
              <a:t>https://www.facebook.com/GFWCMA</a:t>
            </a:r>
            <a:endParaRPr lang="en-US" sz="2400" b="1" dirty="0">
              <a:solidFill>
                <a:schemeClr val="accent6">
                  <a:lumMod val="75000"/>
                </a:schemeClr>
              </a:solidFill>
            </a:endParaRPr>
          </a:p>
          <a:p>
            <a:pPr marL="0" indent="0">
              <a:buNone/>
            </a:pPr>
            <a:endParaRPr lang="en-US" sz="900" b="1" dirty="0"/>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9" name="Picture 8" descr="A group of women in a room&#10;&#10;Description automatically generated">
            <a:extLst>
              <a:ext uri="{FF2B5EF4-FFF2-40B4-BE49-F238E27FC236}">
                <a16:creationId xmlns:a16="http://schemas.microsoft.com/office/drawing/2014/main" id="{42D078AA-FF8A-E060-2392-4173C7917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708804"/>
            <a:ext cx="4533900" cy="3463396"/>
          </a:xfrm>
          <a:prstGeom prst="rect">
            <a:avLst/>
          </a:prstGeom>
        </p:spPr>
      </p:pic>
    </p:spTree>
    <p:extLst>
      <p:ext uri="{BB962C8B-B14F-4D97-AF65-F5344CB8AC3E}">
        <p14:creationId xmlns:p14="http://schemas.microsoft.com/office/powerpoint/2010/main" val="243939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a:t>
            </a:r>
            <a:r>
              <a:rPr lang="en-US" sz="3100" b="1" dirty="0">
                <a:solidFill>
                  <a:srgbClr val="002060"/>
                </a:solidFill>
                <a:latin typeface="Calibri" panose="020F0502020204030204" pitchFamily="34" charset="0"/>
                <a:cs typeface="Calibri" panose="020F0502020204030204" pitchFamily="34" charset="0"/>
              </a:rPr>
              <a:t>Advancement Plan (AP)</a:t>
            </a:r>
            <a:br>
              <a:rPr lang="en-US" sz="3100" b="1" dirty="0">
                <a:solidFill>
                  <a:srgbClr val="002060"/>
                </a:solidFill>
                <a:latin typeface="Calibri" panose="020F0502020204030204" pitchFamily="34" charset="0"/>
                <a:cs typeface="Calibri" panose="020F0502020204030204" pitchFamily="34" charset="0"/>
              </a:rPr>
            </a:br>
            <a:r>
              <a:rPr lang="en-US" sz="3100" b="1" dirty="0">
                <a:solidFill>
                  <a:srgbClr val="002060"/>
                </a:solidFill>
                <a:latin typeface="Calibri" panose="020F0502020204030204" pitchFamily="34" charset="0"/>
                <a:cs typeface="Calibri" panose="020F0502020204030204" pitchFamily="34" charset="0"/>
              </a:rPr>
              <a:t>Communications and Public Relations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a:bodyPr>
          <a:lstStyle/>
          <a:p>
            <a:pPr>
              <a:buFont typeface="Wingdings" panose="05000000000000000000" pitchFamily="2" charset="2"/>
              <a:buChar char="q"/>
            </a:pPr>
            <a:r>
              <a:rPr lang="en-US" sz="2400" b="1" dirty="0">
                <a:solidFill>
                  <a:schemeClr val="accent6">
                    <a:lumMod val="75000"/>
                  </a:schemeClr>
                </a:solidFill>
              </a:rPr>
              <a:t> </a:t>
            </a:r>
            <a:r>
              <a:rPr lang="en-US" sz="2400" b="1" dirty="0"/>
              <a:t>GFWC Advancement and Programs Forum </a:t>
            </a:r>
            <a:r>
              <a:rPr lang="en-US" sz="2400" b="1" dirty="0" err="1"/>
              <a:t>FaceBook</a:t>
            </a:r>
            <a:r>
              <a:rPr lang="en-US" sz="2400" b="1" dirty="0"/>
              <a:t> page ~ </a:t>
            </a:r>
          </a:p>
          <a:p>
            <a:pPr marL="0" indent="0">
              <a:buNone/>
            </a:pPr>
            <a:r>
              <a:rPr lang="en-US" sz="2400" b="1" dirty="0">
                <a:hlinkClick r:id="rId2"/>
              </a:rPr>
              <a:t>https://www.facebook.com/groups/892214227854217</a:t>
            </a:r>
            <a:endParaRPr lang="en-US" sz="2400" b="1" dirty="0"/>
          </a:p>
          <a:p>
            <a:pPr marL="0" indent="0">
              <a:buNone/>
            </a:pPr>
            <a:endParaRPr lang="en-US" sz="900" b="1" dirty="0"/>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7" name="Picture 6" descr="A group of words on a blue background&#10;&#10;Description automatically generated">
            <a:extLst>
              <a:ext uri="{FF2B5EF4-FFF2-40B4-BE49-F238E27FC236}">
                <a16:creationId xmlns:a16="http://schemas.microsoft.com/office/drawing/2014/main" id="{3CA1B098-38C4-7F44-4EAA-0A522A46B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3181467"/>
            <a:ext cx="5486400" cy="2863633"/>
          </a:xfrm>
          <a:prstGeom prst="rect">
            <a:avLst/>
          </a:prstGeom>
        </p:spPr>
      </p:pic>
    </p:spTree>
    <p:extLst>
      <p:ext uri="{BB962C8B-B14F-4D97-AF65-F5344CB8AC3E}">
        <p14:creationId xmlns:p14="http://schemas.microsoft.com/office/powerpoint/2010/main" val="32273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lang="en-US" sz="3100" b="1" dirty="0">
                <a:solidFill>
                  <a:srgbClr val="002060"/>
                </a:solidFill>
                <a:latin typeface="Calibri" panose="020F0502020204030204" pitchFamily="34" charset="0"/>
                <a:ea typeface="+mj-ea"/>
                <a:cs typeface="Calibri" panose="020F0502020204030204" pitchFamily="34" charset="0"/>
              </a:rPr>
              <a:t>Newsletters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771650"/>
            <a:ext cx="8229600" cy="4419600"/>
          </a:xfrm>
        </p:spPr>
        <p:txBody>
          <a:bodyPr>
            <a:normAutofit/>
          </a:bodyPr>
          <a:lstStyle/>
          <a:p>
            <a:pPr>
              <a:buFont typeface="Wingdings" panose="05000000000000000000" pitchFamily="2" charset="2"/>
              <a:buChar char="q"/>
            </a:pPr>
            <a:r>
              <a:rPr lang="en-US" sz="2400" b="1" dirty="0"/>
              <a:t> </a:t>
            </a:r>
            <a:r>
              <a:rPr lang="en-US" sz="3200" b="1" dirty="0">
                <a:solidFill>
                  <a:schemeClr val="accent4">
                    <a:lumMod val="75000"/>
                  </a:schemeClr>
                </a:solidFill>
              </a:rPr>
              <a:t>GFWC Massachusetts TOPICS </a:t>
            </a:r>
          </a:p>
          <a:p>
            <a:pPr lvl="1">
              <a:buFont typeface="Wingdings" panose="05000000000000000000" pitchFamily="2" charset="2"/>
              <a:buChar char="q"/>
            </a:pPr>
            <a:r>
              <a:rPr lang="en-US" sz="3200" b="1" dirty="0">
                <a:solidFill>
                  <a:schemeClr val="accent4">
                    <a:lumMod val="75000"/>
                  </a:schemeClr>
                </a:solidFill>
              </a:rPr>
              <a:t> Your state newsletter</a:t>
            </a:r>
          </a:p>
          <a:p>
            <a:pPr lvl="1">
              <a:buFont typeface="Wingdings" panose="05000000000000000000" pitchFamily="2" charset="2"/>
              <a:buChar char="q"/>
            </a:pPr>
            <a:r>
              <a:rPr lang="en-US" sz="3200" b="1" dirty="0">
                <a:solidFill>
                  <a:schemeClr val="accent4">
                    <a:lumMod val="75000"/>
                  </a:schemeClr>
                </a:solidFill>
              </a:rPr>
              <a:t> What is included in it</a:t>
            </a:r>
          </a:p>
          <a:p>
            <a:pPr lvl="1">
              <a:buFont typeface="Wingdings" panose="05000000000000000000" pitchFamily="2" charset="2"/>
              <a:buChar char="q"/>
            </a:pPr>
            <a:r>
              <a:rPr lang="en-US" sz="3200" b="1" dirty="0">
                <a:solidFill>
                  <a:schemeClr val="accent4">
                    <a:lumMod val="75000"/>
                  </a:schemeClr>
                </a:solidFill>
              </a:rPr>
              <a:t> Share it</a:t>
            </a:r>
          </a:p>
          <a:p>
            <a:pPr>
              <a:buFont typeface="Wingdings" panose="05000000000000000000" pitchFamily="2" charset="2"/>
              <a:buChar char="q"/>
            </a:pPr>
            <a:endParaRPr lang="en-US" sz="2400" b="1" dirty="0">
              <a:solidFill>
                <a:schemeClr val="accent4">
                  <a:lumMod val="75000"/>
                </a:schemeClr>
              </a:solidFill>
            </a:endParaRP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pic>
        <p:nvPicPr>
          <p:cNvPr id="7" name="Picture 6" descr="A group of women standing in front of a magazine&#10;&#10;Description automatically generated">
            <a:extLst>
              <a:ext uri="{FF2B5EF4-FFF2-40B4-BE49-F238E27FC236}">
                <a16:creationId xmlns:a16="http://schemas.microsoft.com/office/drawing/2014/main" id="{78EF4566-4BB4-8A03-F0A5-BAD360991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359533"/>
            <a:ext cx="2667000" cy="3613785"/>
          </a:xfrm>
          <a:prstGeom prst="rect">
            <a:avLst/>
          </a:prstGeom>
        </p:spPr>
      </p:pic>
    </p:spTree>
    <p:extLst>
      <p:ext uri="{BB962C8B-B14F-4D97-AF65-F5344CB8AC3E}">
        <p14:creationId xmlns:p14="http://schemas.microsoft.com/office/powerpoint/2010/main" val="318001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a:ea typeface="+mj-ea"/>
                <a:cs typeface="+mj-cs"/>
              </a:rPr>
              <a:t>GFWC </a:t>
            </a:r>
            <a:r>
              <a:rPr lang="en-US" sz="3100" b="1" dirty="0">
                <a:solidFill>
                  <a:srgbClr val="002060"/>
                </a:solidFill>
                <a:latin typeface="Calibri"/>
                <a:ea typeface="+mj-ea"/>
                <a:cs typeface="+mj-cs"/>
              </a:rPr>
              <a:t>MA </a:t>
            </a: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State Meetings and GFWC Region Meetings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a:bodyPr>
          <a:lstStyle/>
          <a:p>
            <a:pPr>
              <a:buFont typeface="Wingdings" panose="05000000000000000000" pitchFamily="2" charset="2"/>
              <a:buChar char="q"/>
            </a:pPr>
            <a:r>
              <a:rPr lang="en-US" sz="2400" b="1" dirty="0"/>
              <a:t> </a:t>
            </a:r>
            <a:r>
              <a:rPr lang="en-US" sz="2400" b="1" dirty="0">
                <a:solidFill>
                  <a:schemeClr val="accent4">
                    <a:lumMod val="75000"/>
                  </a:schemeClr>
                </a:solidFill>
              </a:rPr>
              <a:t>GFWC New England Region Meeting ~ September 22-24 @ Rocky Hill, CT</a:t>
            </a:r>
          </a:p>
          <a:p>
            <a:pPr>
              <a:buFont typeface="Wingdings" panose="05000000000000000000" pitchFamily="2" charset="2"/>
              <a:buChar char="q"/>
            </a:pPr>
            <a:r>
              <a:rPr lang="en-US" sz="2400" b="1" dirty="0">
                <a:solidFill>
                  <a:schemeClr val="accent4">
                    <a:lumMod val="75000"/>
                  </a:schemeClr>
                </a:solidFill>
              </a:rPr>
              <a:t> GFWC MA Fall Meeting ~ October 29 @ Publik House, Sturbridge</a:t>
            </a:r>
          </a:p>
          <a:p>
            <a:pPr>
              <a:buFont typeface="Wingdings" panose="05000000000000000000" pitchFamily="2" charset="2"/>
              <a:buChar char="q"/>
            </a:pPr>
            <a:r>
              <a:rPr lang="en-US" sz="2400" b="1" dirty="0">
                <a:solidFill>
                  <a:schemeClr val="accent4">
                    <a:lumMod val="75000"/>
                  </a:schemeClr>
                </a:solidFill>
              </a:rPr>
              <a:t> GFWC MA Midwinter Meeting ~ January 20 @ Wrentham Senior Center, Wrentham</a:t>
            </a:r>
          </a:p>
          <a:p>
            <a:pPr>
              <a:buFont typeface="Wingdings" panose="05000000000000000000" pitchFamily="2" charset="2"/>
              <a:buChar char="q"/>
            </a:pPr>
            <a:r>
              <a:rPr lang="en-US" sz="2400" b="1" dirty="0">
                <a:solidFill>
                  <a:schemeClr val="accent4">
                    <a:lumMod val="75000"/>
                  </a:schemeClr>
                </a:solidFill>
              </a:rPr>
              <a:t> GFWC MA Annual Convention ~ May 3 and 4 @ Courtyard Marriott, Marlborough</a:t>
            </a:r>
          </a:p>
          <a:p>
            <a:pPr marL="0" indent="0">
              <a:buNone/>
            </a:pPr>
            <a:endParaRPr lang="en-US" sz="2400" b="1" dirty="0">
              <a:solidFill>
                <a:schemeClr val="accent4">
                  <a:lumMod val="75000"/>
                </a:schemeClr>
              </a:solidFill>
            </a:endParaRPr>
          </a:p>
          <a:p>
            <a:pPr marL="0" indent="0">
              <a:buNone/>
            </a:pPr>
            <a:r>
              <a:rPr lang="en-US" sz="2400" b="1" dirty="0">
                <a:solidFill>
                  <a:schemeClr val="accent4">
                    <a:lumMod val="75000"/>
                  </a:schemeClr>
                </a:solidFill>
              </a:rPr>
              <a:t>Why it is important to attend?</a:t>
            </a: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Tree>
    <p:extLst>
      <p:ext uri="{BB962C8B-B14F-4D97-AF65-F5344CB8AC3E}">
        <p14:creationId xmlns:p14="http://schemas.microsoft.com/office/powerpoint/2010/main" val="252443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rmAutofit fontScale="90000"/>
          </a:bodyPr>
          <a:lstStyle/>
          <a:p>
            <a:br>
              <a:rPr lang="en-US" sz="2700" b="1" dirty="0">
                <a:solidFill>
                  <a:schemeClr val="accent6">
                    <a:lumMod val="50000"/>
                  </a:schemeClr>
                </a:solidFill>
              </a:rPr>
            </a:br>
            <a:br>
              <a:rPr lang="en-US" sz="2700" b="1" dirty="0">
                <a:solidFill>
                  <a:schemeClr val="accent6">
                    <a:lumMod val="50000"/>
                  </a:schemeClr>
                </a:solidFill>
              </a:rPr>
            </a:br>
            <a:br>
              <a:rPr lang="en-US" sz="2700" b="1" dirty="0">
                <a:solidFill>
                  <a:schemeClr val="accent6">
                    <a:lumMod val="50000"/>
                  </a:schemeClr>
                </a:solidFill>
              </a:rPr>
            </a:br>
            <a:r>
              <a:rPr kumimoji="0" lang="en-US" sz="4900" b="1" i="0" u="none" strike="noStrike" kern="1200" cap="none" spc="0" normalizeH="0" baseline="0" noProof="0" dirty="0">
                <a:ln>
                  <a:noFill/>
                </a:ln>
                <a:solidFill>
                  <a:srgbClr val="002060"/>
                </a:solidFill>
                <a:effectLst/>
                <a:uLnTx/>
                <a:uFillTx/>
                <a:latin typeface="Calibri"/>
                <a:ea typeface="+mj-ea"/>
                <a:cs typeface="+mj-cs"/>
              </a:rPr>
              <a:t>APPETIZER</a:t>
            </a:r>
            <a:br>
              <a:rPr kumimoji="0" lang="en-US" sz="4400" b="1" i="0" u="none" strike="noStrike" kern="1200" cap="none" spc="0" normalizeH="0" baseline="0" noProof="0" dirty="0">
                <a:ln>
                  <a:noFill/>
                </a:ln>
                <a:solidFill>
                  <a:srgbClr val="002060"/>
                </a:solidFill>
                <a:effectLst/>
                <a:uLnTx/>
                <a:uFillTx/>
                <a:latin typeface="Calibri"/>
                <a:ea typeface="+mj-ea"/>
                <a:cs typeface="+mj-cs"/>
              </a:rPr>
            </a:b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GFWC and GFWC MA </a:t>
            </a:r>
            <a:r>
              <a:rPr lang="en-US" sz="3100" b="1" dirty="0">
                <a:solidFill>
                  <a:srgbClr val="002060"/>
                </a:solidFill>
                <a:latin typeface="Calibri" panose="020F0502020204030204" pitchFamily="34" charset="0"/>
                <a:cs typeface="Calibri" panose="020F0502020204030204" pitchFamily="34" charset="0"/>
              </a:rPr>
              <a:t>Advancement Plan (AP)</a:t>
            </a:r>
            <a:br>
              <a:rPr lang="en-US" sz="3100" b="1" dirty="0">
                <a:solidFill>
                  <a:srgbClr val="002060"/>
                </a:solidFill>
                <a:latin typeface="Calibri" panose="020F0502020204030204" pitchFamily="34" charset="0"/>
                <a:cs typeface="Calibri" panose="020F0502020204030204" pitchFamily="34" charset="0"/>
              </a:rPr>
            </a:br>
            <a:r>
              <a:rPr lang="en-US" sz="3100" b="1" dirty="0">
                <a:solidFill>
                  <a:srgbClr val="002060"/>
                </a:solidFill>
                <a:latin typeface="Calibri" panose="020F0502020204030204" pitchFamily="34" charset="0"/>
                <a:cs typeface="Calibri" panose="020F0502020204030204" pitchFamily="34" charset="0"/>
              </a:rPr>
              <a:t>Communications and Public Relations</a:t>
            </a:r>
            <a:br>
              <a:rPr lang="en-US" sz="3100" dirty="0">
                <a:latin typeface="Calibri" panose="020F0502020204030204" pitchFamily="34" charset="0"/>
                <a:cs typeface="Calibri" panose="020F0502020204030204" pitchFamily="34" charset="0"/>
              </a:rPr>
            </a:br>
            <a:br>
              <a:rPr lang="en-US" dirty="0"/>
            </a:br>
            <a:endParaRPr lang="en-US" dirty="0"/>
          </a:p>
        </p:txBody>
      </p:sp>
      <p:sp>
        <p:nvSpPr>
          <p:cNvPr id="3" name="Content Placeholder 2"/>
          <p:cNvSpPr>
            <a:spLocks noGrp="1"/>
          </p:cNvSpPr>
          <p:nvPr>
            <p:ph idx="1"/>
          </p:nvPr>
        </p:nvSpPr>
        <p:spPr>
          <a:xfrm>
            <a:off x="457200" y="1828800"/>
            <a:ext cx="8229600" cy="4419600"/>
          </a:xfrm>
        </p:spPr>
        <p:txBody>
          <a:bodyPr>
            <a:normAutofit/>
          </a:bodyPr>
          <a:lstStyle/>
          <a:p>
            <a:pPr marL="0" indent="0">
              <a:buNone/>
            </a:pPr>
            <a:endParaRPr lang="en-US" sz="900" b="1" dirty="0"/>
          </a:p>
          <a:p>
            <a:pPr>
              <a:buFont typeface="Wingdings" panose="05000000000000000000" pitchFamily="2" charset="2"/>
              <a:buChar char="q"/>
            </a:pPr>
            <a:r>
              <a:rPr lang="en-US" b="1" dirty="0"/>
              <a:t> </a:t>
            </a:r>
            <a:r>
              <a:rPr lang="en-US" sz="2400" b="1" dirty="0"/>
              <a:t>Diversity, Equity, and Inclusion Statement</a:t>
            </a:r>
          </a:p>
          <a:p>
            <a:pPr marL="0" indent="0">
              <a:buNone/>
            </a:pPr>
            <a:r>
              <a:rPr lang="en-US" sz="2200" b="1" dirty="0">
                <a:solidFill>
                  <a:schemeClr val="accent4">
                    <a:lumMod val="75000"/>
                  </a:schemeClr>
                </a:solidFill>
              </a:rPr>
              <a:t>​The General Federation of Women's Clubs (GFWC), one of the oldest women's volunteer organizations, seeks to build global communities where people unite in diversity and dedicate their service to changing lives. GFWC celebrates the engagement of people of all backgrounds and believes in fostering an inclusive, equitable climate and culture where community members can thrive.</a:t>
            </a:r>
          </a:p>
        </p:txBody>
      </p:sp>
      <p:sp>
        <p:nvSpPr>
          <p:cNvPr id="4" name="Footer Placeholder 3"/>
          <p:cNvSpPr>
            <a:spLocks noGrp="1"/>
          </p:cNvSpPr>
          <p:nvPr>
            <p:ph type="ftr" sz="quarter" idx="11"/>
          </p:nvPr>
        </p:nvSpPr>
        <p:spPr>
          <a:xfrm>
            <a:off x="1524000" y="6172200"/>
            <a:ext cx="5715000" cy="411162"/>
          </a:xfrm>
        </p:spPr>
        <p:txBody>
          <a:bodyPr/>
          <a:lstStyle/>
          <a:p>
            <a:r>
              <a:rPr lang="en-US" sz="1000" b="1" dirty="0">
                <a:solidFill>
                  <a:schemeClr val="tx1"/>
                </a:solidFill>
              </a:rPr>
              <a:t>GFWC MA Leaders Day ~ Dinner with the GFWC MA Leadership Team ~ August 28, 2023</a:t>
            </a:r>
          </a:p>
        </p:txBody>
      </p:sp>
      <p:sp>
        <p:nvSpPr>
          <p:cNvPr id="5" name="Rectangle 4"/>
          <p:cNvSpPr/>
          <p:nvPr/>
        </p:nvSpPr>
        <p:spPr>
          <a:xfrm>
            <a:off x="2971800" y="4800600"/>
            <a:ext cx="4800600" cy="1244500"/>
          </a:xfrm>
          <a:prstGeom prst="rect">
            <a:avLst/>
          </a:prstGeom>
        </p:spPr>
        <p:txBody>
          <a:bodyPr wrap="square">
            <a:spAutoFit/>
          </a:bodyPr>
          <a:lstStyle/>
          <a:p>
            <a:pPr algn="r"/>
            <a:endParaRPr lang="en-US" sz="1400" b="1" dirty="0"/>
          </a:p>
          <a:p>
            <a:pPr algn="r"/>
            <a:endParaRPr lang="en-US" sz="1400" b="1" dirty="0"/>
          </a:p>
          <a:p>
            <a:pPr algn="r"/>
            <a:endParaRPr lang="en-US" sz="1400" b="1" dirty="0"/>
          </a:p>
          <a:p>
            <a:pPr algn="r"/>
            <a:endParaRPr lang="en-US" sz="1400" b="1" dirty="0"/>
          </a:p>
          <a:p>
            <a:pPr algn="r"/>
            <a:endParaRPr lang="en-US" dirty="0"/>
          </a:p>
        </p:txBody>
      </p:sp>
    </p:spTree>
    <p:extLst>
      <p:ext uri="{BB962C8B-B14F-4D97-AF65-F5344CB8AC3E}">
        <p14:creationId xmlns:p14="http://schemas.microsoft.com/office/powerpoint/2010/main" val="605087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1472</TotalTime>
  <Words>1344</Words>
  <Application>Microsoft Office PowerPoint</Application>
  <PresentationFormat>On-screen Show (4:3)</PresentationFormat>
  <Paragraphs>194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Garamond</vt:lpstr>
      <vt:lpstr>Wingdings</vt:lpstr>
      <vt:lpstr>Savon</vt:lpstr>
      <vt:lpstr>       </vt:lpstr>
      <vt:lpstr>   setting thE Table ~ AGENDA     </vt:lpstr>
      <vt:lpstr>   APPETIZER GFWC and GFWC MA Advancement Plan (AP) Communications and Public Relations  </vt:lpstr>
      <vt:lpstr>   APPETIZER GFWC and GFWC MA Advancement Plan (AP) Communications and Public Relations  </vt:lpstr>
      <vt:lpstr>   APPETIZER GFWC and GFWC MA Advancement Plan (AP) Communications and Public Relations  </vt:lpstr>
      <vt:lpstr>   APPETIZER GFWC and GFWC MA Advancement Plan (AP) Communications and Public Relations  </vt:lpstr>
      <vt:lpstr>   APPETIZER Newsletters  </vt:lpstr>
      <vt:lpstr>   APPETIZER GFWC MA State Meetings and GFWC Region Meetings  </vt:lpstr>
      <vt:lpstr>   APPETIZER GFWC and GFWC MA Advancement Plan (AP) Communications and Public Relations  </vt:lpstr>
      <vt:lpstr>   ENTREE GFWC and GFWC MA Special Programs (SP), Community Service Programs (CSP) and Advancement Plans (AP)   </vt:lpstr>
      <vt:lpstr>ENTREE GFWC Contests </vt:lpstr>
      <vt:lpstr>ENTREE GFWC National Day of Service September 30, 2023</vt:lpstr>
      <vt:lpstr>DESSERTS Taxes </vt:lpstr>
      <vt:lpstr>DESSERTS Taxes ~ IRS Determination Letter </vt:lpstr>
      <vt:lpstr>DESSERTS Taxes ~ IRS needs more information</vt:lpstr>
      <vt:lpstr>DESSERTS Taxes ~ IRS needs more information ~ what is needed</vt:lpstr>
      <vt:lpstr>DESSERTS Taxes ~ email from the Commonwealth of Massachusetts</vt:lpstr>
      <vt:lpstr>DESSERTS Taxes ~ The Commonwealth of Massachusetts ~ Annual Report</vt:lpstr>
      <vt:lpstr>DESSERTS Report Writing </vt:lpstr>
      <vt:lpstr>DESSERTS Report Writing ~ Statistical Form </vt:lpstr>
      <vt:lpstr>DESSERTS Report Writing ~ Sample Project Form Heading </vt:lpstr>
      <vt:lpstr>DESSERTS Report Writing ~ GOOD, BETTER, BEST </vt:lpstr>
      <vt:lpstr>Thank you for attending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PC</dc:creator>
  <cp:lastModifiedBy>Donna Shibley</cp:lastModifiedBy>
  <cp:revision>109</cp:revision>
  <dcterms:created xsi:type="dcterms:W3CDTF">2020-09-10T21:35:57Z</dcterms:created>
  <dcterms:modified xsi:type="dcterms:W3CDTF">2023-08-23T01:01:43Z</dcterms:modified>
</cp:coreProperties>
</file>